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259" r:id="rId4"/>
    <p:sldId id="257" r:id="rId5"/>
    <p:sldId id="263" r:id="rId6"/>
    <p:sldId id="264" r:id="rId7"/>
    <p:sldId id="265" r:id="rId8"/>
    <p:sldId id="266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1" r:id="rId18"/>
    <p:sldId id="282" r:id="rId19"/>
    <p:sldId id="284" r:id="rId20"/>
    <p:sldId id="285" r:id="rId21"/>
    <p:sldId id="286" r:id="rId22"/>
    <p:sldId id="287" r:id="rId23"/>
    <p:sldId id="357" r:id="rId24"/>
    <p:sldId id="290" r:id="rId25"/>
    <p:sldId id="359" r:id="rId26"/>
    <p:sldId id="360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6" r:id="rId36"/>
    <p:sldId id="308" r:id="rId37"/>
    <p:sldId id="309" r:id="rId38"/>
    <p:sldId id="362" r:id="rId39"/>
    <p:sldId id="363" r:id="rId40"/>
    <p:sldId id="364" r:id="rId41"/>
    <p:sldId id="365" r:id="rId42"/>
    <p:sldId id="314" r:id="rId43"/>
    <p:sldId id="315" r:id="rId44"/>
    <p:sldId id="316" r:id="rId45"/>
    <p:sldId id="317" r:id="rId46"/>
    <p:sldId id="318" r:id="rId47"/>
    <p:sldId id="361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262" r:id="rId60"/>
    <p:sldId id="334" r:id="rId61"/>
    <p:sldId id="335" r:id="rId62"/>
    <p:sldId id="283" r:id="rId63"/>
    <p:sldId id="338" r:id="rId64"/>
    <p:sldId id="296" r:id="rId65"/>
    <p:sldId id="340" r:id="rId66"/>
    <p:sldId id="341" r:id="rId67"/>
    <p:sldId id="307" r:id="rId68"/>
    <p:sldId id="345" r:id="rId69"/>
    <p:sldId id="346" r:id="rId70"/>
    <p:sldId id="347" r:id="rId71"/>
    <p:sldId id="348" r:id="rId72"/>
    <p:sldId id="349" r:id="rId73"/>
    <p:sldId id="350" r:id="rId74"/>
    <p:sldId id="319" r:id="rId75"/>
    <p:sldId id="320" r:id="rId76"/>
    <p:sldId id="366" r:id="rId77"/>
    <p:sldId id="367" r:id="rId78"/>
    <p:sldId id="368" r:id="rId79"/>
    <p:sldId id="369" r:id="rId80"/>
    <p:sldId id="370" r:id="rId81"/>
    <p:sldId id="371" r:id="rId82"/>
  </p:sldIdLst>
  <p:sldSz cx="18288000" cy="10287000"/>
  <p:notesSz cx="6858000" cy="9144000"/>
  <p:embeddedFontLst>
    <p:embeddedFont>
      <p:font typeface="Arial Bold" panose="020B0704020202020204" pitchFamily="34" charset="0"/>
      <p:regular r:id="rId84"/>
      <p:bold r:id="rId85"/>
    </p:embeddedFont>
    <p:embeddedFont>
      <p:font typeface="Arimo" panose="020B0604020202020204" charset="0"/>
      <p:regular r:id="rId86"/>
    </p:embeddedFont>
    <p:embeddedFont>
      <p:font typeface="Arimo Bold" panose="020B0604020202020204" charset="0"/>
      <p:regular r:id="rId87"/>
    </p:embeddedFont>
    <p:embeddedFont>
      <p:font typeface="Arimo Italics" panose="020B0604020202020204" charset="0"/>
      <p:regular r:id="rId88"/>
    </p:embeddedFont>
    <p:embeddedFont>
      <p:font typeface="Cambria Math" panose="02040503050406030204" pitchFamily="18" charset="0"/>
      <p:regular r:id="rId89"/>
    </p:embeddedFont>
    <p:embeddedFont>
      <p:font typeface="Canva Sans" panose="020B0604020202020204" charset="0"/>
      <p:regular r:id="rId90"/>
    </p:embeddedFont>
    <p:embeddedFont>
      <p:font typeface="Canva Sans Bold" panose="020B0604020202020204" charset="0"/>
      <p:regular r:id="rId91"/>
    </p:embeddedFont>
    <p:embeddedFont>
      <p:font typeface="EB Garamond" panose="00000500000000000000" pitchFamily="2" charset="0"/>
      <p:regular r:id="rId92"/>
      <p:bold r:id="rId93"/>
      <p:italic r:id="rId94"/>
      <p:boldItalic r:id="rId95"/>
    </p:embeddedFont>
    <p:embeddedFont>
      <p:font typeface="EB Garamond Bold" panose="00000800000000000000" charset="0"/>
      <p:bold r:id="rId96"/>
    </p:embeddedFont>
    <p:embeddedFont>
      <p:font typeface="EB Garamond Semi-Bold" panose="020B0604020202020204" charset="0"/>
      <p:regular r:id="rId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C96AA"/>
    <a:srgbClr val="6D6E71"/>
    <a:srgbClr val="ACE4DF"/>
    <a:srgbClr val="C3E0E8"/>
    <a:srgbClr val="B7D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3842" autoAdjust="0"/>
  </p:normalViewPr>
  <p:slideViewPr>
    <p:cSldViewPr>
      <p:cViewPr varScale="1">
        <p:scale>
          <a:sx n="41" d="100"/>
          <a:sy n="41" d="100"/>
        </p:scale>
        <p:origin x="848" y="24"/>
      </p:cViewPr>
      <p:guideLst>
        <p:guide orient="horz" pos="2160"/>
        <p:guide pos="288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21204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61585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3392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91827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2223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2412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75286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2619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764620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371724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22668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471423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60286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154732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993470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62158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78364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B689-C064-4AA6-8ABD-660C3E98B858}" type="datetime1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620A-85DE-4A33-A8D5-D5E2F2E97DFA}" type="datetime1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8A10-743B-48A4-8D92-6171F893A792}" type="datetime1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7297-2E05-45EB-8974-24FDEF898BC9}" type="datetime1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74577-BBAA-4E2F-A6CD-BE07D457C53B}" type="datetime1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8AD9-9347-4B8D-B9A9-4C2CD0A15A1B}" type="datetime1">
              <a:rPr lang="en-US" smtClean="0"/>
              <a:t>08/06/2024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7967-E4FC-432B-AACD-FF8DC2A54887}" type="datetime1">
              <a:rPr lang="en-US" smtClean="0"/>
              <a:t>08/06/2024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296D-06EA-4621-85F5-F513835AB505}" type="datetime1">
              <a:rPr lang="en-US" smtClean="0"/>
              <a:t>08/06/2024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7F85-6EA8-4847-BC04-1AF12103586B}" type="datetime1">
              <a:rPr lang="en-US" smtClean="0"/>
              <a:t>08/06/2024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47B2D-3A44-48BD-82AC-347012B6E5BF}" type="datetime1">
              <a:rPr lang="en-US" smtClean="0"/>
              <a:t>08/06/2024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6A5-3705-4BCF-ADE6-A12A83A08637}" type="datetime1">
              <a:rPr lang="en-US" smtClean="0"/>
              <a:t>08/06/2024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B79A0-D857-419E-A01C-D6F0818159DD}" type="datetime1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4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1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10.png"/><Relationship Id="rId5" Type="http://schemas.openxmlformats.org/officeDocument/2006/relationships/image" Target="../media/image26.png"/><Relationship Id="rId10" Type="http://schemas.openxmlformats.org/officeDocument/2006/relationships/image" Target="../media/image3.png"/><Relationship Id="rId4" Type="http://schemas.openxmlformats.org/officeDocument/2006/relationships/image" Target="../media/image44.sv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10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49.png"/><Relationship Id="rId5" Type="http://schemas.openxmlformats.org/officeDocument/2006/relationships/image" Target="../media/image6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49.png"/><Relationship Id="rId5" Type="http://schemas.openxmlformats.org/officeDocument/2006/relationships/image" Target="../media/image6.png"/><Relationship Id="rId10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6.jpeg"/><Relationship Id="rId5" Type="http://schemas.openxmlformats.org/officeDocument/2006/relationships/image" Target="../media/image4.png"/><Relationship Id="rId10" Type="http://schemas.openxmlformats.org/officeDocument/2006/relationships/image" Target="../media/image55.jpeg"/><Relationship Id="rId4" Type="http://schemas.openxmlformats.org/officeDocument/2006/relationships/image" Target="../media/image6.png"/><Relationship Id="rId9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6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5.svg"/><Relationship Id="rId5" Type="http://schemas.openxmlformats.org/officeDocument/2006/relationships/image" Target="../media/image3.png"/><Relationship Id="rId10" Type="http://schemas.openxmlformats.org/officeDocument/2006/relationships/image" Target="../media/image64.png"/><Relationship Id="rId4" Type="http://schemas.openxmlformats.org/officeDocument/2006/relationships/image" Target="../media/image4.png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4.png"/><Relationship Id="rId5" Type="http://schemas.openxmlformats.org/officeDocument/2006/relationships/image" Target="../media/image3.png"/><Relationship Id="rId10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4.png"/><Relationship Id="rId5" Type="http://schemas.openxmlformats.org/officeDocument/2006/relationships/image" Target="../media/image3.png"/><Relationship Id="rId10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10" Type="http://schemas.openxmlformats.org/officeDocument/2006/relationships/image" Target="../media/image6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10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7.png"/><Relationship Id="rId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0.png"/><Relationship Id="rId5" Type="http://schemas.openxmlformats.org/officeDocument/2006/relationships/image" Target="../media/image6.png"/><Relationship Id="rId10" Type="http://schemas.openxmlformats.org/officeDocument/2006/relationships/image" Target="../media/image79.png"/><Relationship Id="rId4" Type="http://schemas.openxmlformats.org/officeDocument/2006/relationships/image" Target="../media/image4.png"/><Relationship Id="rId9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82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83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2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88.svg"/><Relationship Id="rId18" Type="http://schemas.openxmlformats.org/officeDocument/2006/relationships/image" Target="../media/image93.sv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4.svg"/><Relationship Id="rId5" Type="http://schemas.openxmlformats.org/officeDocument/2006/relationships/image" Target="../media/image10.png"/><Relationship Id="rId15" Type="http://schemas.openxmlformats.org/officeDocument/2006/relationships/image" Target="../media/image90.sv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4.png"/><Relationship Id="rId5" Type="http://schemas.openxmlformats.org/officeDocument/2006/relationships/image" Target="../media/image3.png"/><Relationship Id="rId15" Type="http://schemas.openxmlformats.org/officeDocument/2006/relationships/image" Target="../media/image98.png"/><Relationship Id="rId10" Type="http://schemas.openxmlformats.org/officeDocument/2006/relationships/image" Target="../media/image34.svg"/><Relationship Id="rId4" Type="http://schemas.openxmlformats.org/officeDocument/2006/relationships/image" Target="../media/image4.png"/><Relationship Id="rId9" Type="http://schemas.openxmlformats.org/officeDocument/2006/relationships/image" Target="../media/image33.png"/><Relationship Id="rId14" Type="http://schemas.openxmlformats.org/officeDocument/2006/relationships/image" Target="../media/image97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0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8.jpe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8.jpe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e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73.png"/><Relationship Id="rId9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73.png"/><Relationship Id="rId4" Type="http://schemas.openxmlformats.org/officeDocument/2006/relationships/image" Target="../media/image4.png"/><Relationship Id="rId9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3.jpeg"/><Relationship Id="rId5" Type="http://schemas.openxmlformats.org/officeDocument/2006/relationships/image" Target="../media/image2.png"/><Relationship Id="rId10" Type="http://schemas.openxmlformats.org/officeDocument/2006/relationships/image" Target="../media/image22.jpeg"/><Relationship Id="rId4" Type="http://schemas.openxmlformats.org/officeDocument/2006/relationships/image" Target="../media/image6.png"/><Relationship Id="rId9" Type="http://schemas.openxmlformats.org/officeDocument/2006/relationships/image" Target="../media/image21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18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19.png"/><Relationship Id="rId4" Type="http://schemas.openxmlformats.org/officeDocument/2006/relationships/image" Target="../media/image4.png"/><Relationship Id="rId9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22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24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130.png"/><Relationship Id="rId9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132.png"/><Relationship Id="rId9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134.png"/><Relationship Id="rId9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136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138.png"/><Relationship Id="rId9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140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3702422">
            <a:off x="-3566422" y="4305050"/>
            <a:ext cx="7982242" cy="8690904"/>
          </a:xfrm>
          <a:custGeom>
            <a:avLst/>
            <a:gdLst/>
            <a:ahLst/>
            <a:cxnLst/>
            <a:rect l="l" t="t" r="r" b="b"/>
            <a:pathLst>
              <a:path w="7982242" h="8690904">
                <a:moveTo>
                  <a:pt x="0" y="0"/>
                </a:moveTo>
                <a:lnTo>
                  <a:pt x="7982242" y="0"/>
                </a:lnTo>
                <a:lnTo>
                  <a:pt x="7982242" y="8690904"/>
                </a:lnTo>
                <a:lnTo>
                  <a:pt x="0" y="8690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2583532" y="-3646174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0" y="0"/>
                </a:moveTo>
                <a:lnTo>
                  <a:pt x="7982240" y="0"/>
                </a:lnTo>
                <a:lnTo>
                  <a:pt x="7982240" y="8690904"/>
                </a:lnTo>
                <a:lnTo>
                  <a:pt x="0" y="8690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4">
            <a:off x="14854902" y="8565037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0" y="0"/>
                </a:moveTo>
                <a:lnTo>
                  <a:pt x="6111700" y="0"/>
                </a:lnTo>
                <a:lnTo>
                  <a:pt x="6111700" y="4199170"/>
                </a:lnTo>
                <a:lnTo>
                  <a:pt x="0" y="4199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31" r="-9431"/>
            </a:stretch>
          </a:blipFill>
        </p:spPr>
      </p:sp>
      <p:sp>
        <p:nvSpPr>
          <p:cNvPr id="6" name="Freeform 6"/>
          <p:cNvSpPr/>
          <p:nvPr/>
        </p:nvSpPr>
        <p:spPr>
          <a:xfrm rot="190401">
            <a:off x="-5755141" y="-3164586"/>
            <a:ext cx="9028998" cy="5995794"/>
          </a:xfrm>
          <a:custGeom>
            <a:avLst/>
            <a:gdLst/>
            <a:ahLst/>
            <a:cxnLst/>
            <a:rect l="l" t="t" r="r" b="b"/>
            <a:pathLst>
              <a:path w="9028998" h="5995794">
                <a:moveTo>
                  <a:pt x="0" y="0"/>
                </a:moveTo>
                <a:lnTo>
                  <a:pt x="9028998" y="0"/>
                </a:lnTo>
                <a:lnTo>
                  <a:pt x="9028998" y="5995794"/>
                </a:lnTo>
                <a:lnTo>
                  <a:pt x="0" y="5995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629600" y="7721753"/>
            <a:ext cx="9028800" cy="727800"/>
            <a:chOff x="0" y="0"/>
            <a:chExt cx="12038400" cy="97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38457" cy="970407"/>
            </a:xfrm>
            <a:custGeom>
              <a:avLst/>
              <a:gdLst/>
              <a:ahLst/>
              <a:cxnLst/>
              <a:rect l="l" t="t" r="r" b="b"/>
              <a:pathLst>
                <a:path w="12038457" h="970407">
                  <a:moveTo>
                    <a:pt x="0" y="0"/>
                  </a:moveTo>
                  <a:lnTo>
                    <a:pt x="12038457" y="0"/>
                  </a:lnTo>
                  <a:lnTo>
                    <a:pt x="12038457" y="970407"/>
                  </a:lnTo>
                  <a:lnTo>
                    <a:pt x="0" y="970407"/>
                  </a:lnTo>
                  <a:close/>
                </a:path>
              </a:pathLst>
            </a:custGeom>
            <a:solidFill>
              <a:srgbClr val="EBB59E">
                <a:alpha val="27843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038400" cy="99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444953"/>
                  </a:solidFill>
                  <a:latin typeface="Arimo"/>
                </a:rPr>
                <a:t>Bachelor Thesis | Spring 2024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617121" y="465867"/>
            <a:ext cx="3053758" cy="1354200"/>
          </a:xfrm>
          <a:custGeom>
            <a:avLst/>
            <a:gdLst/>
            <a:ahLst/>
            <a:cxnLst/>
            <a:rect l="l" t="t" r="r" b="b"/>
            <a:pathLst>
              <a:path w="3053758" h="1354200">
                <a:moveTo>
                  <a:pt x="0" y="0"/>
                </a:moveTo>
                <a:lnTo>
                  <a:pt x="3053758" y="0"/>
                </a:lnTo>
                <a:lnTo>
                  <a:pt x="3053758" y="1354200"/>
                </a:lnTo>
                <a:lnTo>
                  <a:pt x="0" y="1354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61925" y="3403380"/>
            <a:ext cx="14364150" cy="265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 dirty="0">
                <a:solidFill>
                  <a:srgbClr val="444953"/>
                </a:solidFill>
                <a:latin typeface="EB Garamond Bold"/>
              </a:rPr>
              <a:t>Using Facial Emotion Recognition (FER) and Speech Emotion Recognition (SER) to Detect Deepfake Videos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04725" y="8821252"/>
            <a:ext cx="867855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444953"/>
                </a:solidFill>
                <a:latin typeface="Arimo Bold"/>
              </a:rPr>
              <a:t>Supervised By: </a:t>
            </a:r>
            <a:r>
              <a:rPr lang="en-US" sz="3200" dirty="0">
                <a:solidFill>
                  <a:srgbClr val="444953"/>
                </a:solidFill>
                <a:latin typeface="Arimo"/>
              </a:rPr>
              <a:t>Dr. </a:t>
            </a:r>
            <a:r>
              <a:rPr lang="en-US" sz="3200" dirty="0" err="1">
                <a:solidFill>
                  <a:srgbClr val="444953"/>
                </a:solidFill>
                <a:latin typeface="Arimo"/>
              </a:rPr>
              <a:t>Mervat</a:t>
            </a:r>
            <a:r>
              <a:rPr lang="en-US" sz="3200" dirty="0">
                <a:solidFill>
                  <a:srgbClr val="444953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444953"/>
                </a:solidFill>
                <a:latin typeface="Arimo"/>
              </a:rPr>
              <a:t>Abuelkheir</a:t>
            </a:r>
            <a:endParaRPr lang="en-US" sz="3200" dirty="0">
              <a:solidFill>
                <a:srgbClr val="444953"/>
              </a:solidFill>
              <a:latin typeface="Arimo"/>
            </a:endParaRP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444953"/>
                </a:solidFill>
                <a:latin typeface="Arimo"/>
              </a:rPr>
              <a:t>			   Eng. Nada Ibrahim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58625" y="2125936"/>
            <a:ext cx="837075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44953"/>
                </a:solidFill>
                <a:latin typeface="Arimo"/>
              </a:rPr>
              <a:t>Faculty of Media Engineering and Technology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84155" y="6438900"/>
            <a:ext cx="631968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444953"/>
                </a:solidFill>
                <a:latin typeface="EB Garamond"/>
              </a:rPr>
              <a:t>Zeina Hazem Hezzah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859064" y="3239350"/>
            <a:ext cx="7277254" cy="4206500"/>
          </a:xfrm>
          <a:custGeom>
            <a:avLst/>
            <a:gdLst/>
            <a:ahLst/>
            <a:cxnLst/>
            <a:rect l="l" t="t" r="r" b="b"/>
            <a:pathLst>
              <a:path w="7277254" h="4206500">
                <a:moveTo>
                  <a:pt x="0" y="0"/>
                </a:moveTo>
                <a:lnTo>
                  <a:pt x="7277254" y="0"/>
                </a:lnTo>
                <a:lnTo>
                  <a:pt x="7277254" y="4206500"/>
                </a:lnTo>
                <a:lnTo>
                  <a:pt x="0" y="4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52316">
            <a:off x="-1165478" y="-5531902"/>
            <a:ext cx="6334550" cy="6569990"/>
          </a:xfrm>
          <a:custGeom>
            <a:avLst/>
            <a:gdLst/>
            <a:ahLst/>
            <a:cxnLst/>
            <a:rect l="l" t="t" r="r" b="b"/>
            <a:pathLst>
              <a:path w="6334550" h="6569990">
                <a:moveTo>
                  <a:pt x="0" y="0"/>
                </a:moveTo>
                <a:lnTo>
                  <a:pt x="6334550" y="0"/>
                </a:lnTo>
                <a:lnTo>
                  <a:pt x="6334550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40054" y="86691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14982" y="3036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293761">
            <a:off x="14557304" y="7912600"/>
            <a:ext cx="1704750" cy="1887998"/>
          </a:xfrm>
          <a:custGeom>
            <a:avLst/>
            <a:gdLst/>
            <a:ahLst/>
            <a:cxnLst/>
            <a:rect l="l" t="t" r="r" b="b"/>
            <a:pathLst>
              <a:path w="1704750" h="1887998">
                <a:moveTo>
                  <a:pt x="0" y="0"/>
                </a:moveTo>
                <a:lnTo>
                  <a:pt x="1704750" y="0"/>
                </a:lnTo>
                <a:lnTo>
                  <a:pt x="1704750" y="1887998"/>
                </a:lnTo>
                <a:lnTo>
                  <a:pt x="0" y="1887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57798" y="-1833250"/>
            <a:ext cx="4817552" cy="3172750"/>
          </a:xfrm>
          <a:custGeom>
            <a:avLst/>
            <a:gdLst/>
            <a:ahLst/>
            <a:cxnLst/>
            <a:rect l="l" t="t" r="r" b="b"/>
            <a:pathLst>
              <a:path w="4817552" h="3172750">
                <a:moveTo>
                  <a:pt x="0" y="0"/>
                </a:moveTo>
                <a:lnTo>
                  <a:pt x="4817552" y="0"/>
                </a:lnTo>
                <a:lnTo>
                  <a:pt x="4817552" y="3172750"/>
                </a:lnTo>
                <a:lnTo>
                  <a:pt x="0" y="3172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05906" y="-100405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50606" y="9116300"/>
            <a:ext cx="3009900" cy="2824198"/>
          </a:xfrm>
          <a:custGeom>
            <a:avLst/>
            <a:gdLst/>
            <a:ahLst/>
            <a:cxnLst/>
            <a:rect l="l" t="t" r="r" b="b"/>
            <a:pathLst>
              <a:path w="3009900" h="2824198">
                <a:moveTo>
                  <a:pt x="0" y="0"/>
                </a:moveTo>
                <a:lnTo>
                  <a:pt x="3009900" y="0"/>
                </a:lnTo>
                <a:lnTo>
                  <a:pt x="3009900" y="2824198"/>
                </a:lnTo>
                <a:lnTo>
                  <a:pt x="0" y="282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227025" y="3376587"/>
            <a:ext cx="9952350" cy="3255426"/>
            <a:chOff x="0" y="0"/>
            <a:chExt cx="13269800" cy="43405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330043"/>
              <a:ext cx="13269800" cy="201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Background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287400" cy="255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7666905" flipH="1">
            <a:off x="-2847537" y="6614696"/>
            <a:ext cx="7982246" cy="8690908"/>
          </a:xfrm>
          <a:custGeom>
            <a:avLst/>
            <a:gdLst/>
            <a:ahLst/>
            <a:cxnLst/>
            <a:rect l="l" t="t" r="r" b="b"/>
            <a:pathLst>
              <a:path w="7982246" h="8690908">
                <a:moveTo>
                  <a:pt x="7982246" y="0"/>
                </a:moveTo>
                <a:lnTo>
                  <a:pt x="0" y="0"/>
                </a:lnTo>
                <a:lnTo>
                  <a:pt x="0" y="8690908"/>
                </a:lnTo>
                <a:lnTo>
                  <a:pt x="7982246" y="8690908"/>
                </a:lnTo>
                <a:lnTo>
                  <a:pt x="798224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-4381695" y="-5014122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799956" flipH="1">
            <a:off x="-5681575" y="1863241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5"/>
            <a:stretch>
              <a:fillRect l="-9431" r="-9431"/>
            </a:stretch>
          </a:blipFill>
        </p:spPr>
      </p:sp>
      <p:sp>
        <p:nvSpPr>
          <p:cNvPr id="6" name="Freeform 6"/>
          <p:cNvSpPr/>
          <p:nvPr/>
        </p:nvSpPr>
        <p:spPr>
          <a:xfrm rot="7392123" flipH="1">
            <a:off x="13323836" y="7979836"/>
            <a:ext cx="9029006" cy="5995798"/>
          </a:xfrm>
          <a:custGeom>
            <a:avLst/>
            <a:gdLst/>
            <a:ahLst/>
            <a:cxnLst/>
            <a:rect l="l" t="t" r="r" b="b"/>
            <a:pathLst>
              <a:path w="9029006" h="5995798">
                <a:moveTo>
                  <a:pt x="9029006" y="0"/>
                </a:moveTo>
                <a:lnTo>
                  <a:pt x="0" y="0"/>
                </a:lnTo>
                <a:lnTo>
                  <a:pt x="0" y="5995798"/>
                </a:lnTo>
                <a:lnTo>
                  <a:pt x="9029006" y="5995798"/>
                </a:lnTo>
                <a:lnTo>
                  <a:pt x="902900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 flipH="1">
            <a:off x="13457346" y="-4314318"/>
            <a:ext cx="6981550" cy="7241096"/>
          </a:xfrm>
          <a:custGeom>
            <a:avLst/>
            <a:gdLst/>
            <a:ahLst/>
            <a:cxnLst/>
            <a:rect l="l" t="t" r="r" b="b"/>
            <a:pathLst>
              <a:path w="6981550" h="7241096">
                <a:moveTo>
                  <a:pt x="6981550" y="0"/>
                </a:moveTo>
                <a:lnTo>
                  <a:pt x="0" y="0"/>
                </a:lnTo>
                <a:lnTo>
                  <a:pt x="0" y="7241096"/>
                </a:lnTo>
                <a:lnTo>
                  <a:pt x="6981550" y="7241096"/>
                </a:lnTo>
                <a:lnTo>
                  <a:pt x="69815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50450" y="2706281"/>
            <a:ext cx="11587101" cy="4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5"/>
              </a:lnSpc>
            </a:pPr>
            <a:r>
              <a:rPr lang="en-US" sz="12062">
                <a:solidFill>
                  <a:srgbClr val="444953"/>
                </a:solidFill>
                <a:latin typeface="EB Garamond Bold"/>
              </a:rPr>
              <a:t>Emotion 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E558F-AEB6-B231-E0F2-76F3FD7848A2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7392123" flipH="1">
            <a:off x="13323836" y="7979836"/>
            <a:ext cx="9029006" cy="5995798"/>
          </a:xfrm>
          <a:custGeom>
            <a:avLst/>
            <a:gdLst/>
            <a:ahLst/>
            <a:cxnLst/>
            <a:rect l="l" t="t" r="r" b="b"/>
            <a:pathLst>
              <a:path w="9029006" h="5995798">
                <a:moveTo>
                  <a:pt x="9029006" y="0"/>
                </a:moveTo>
                <a:lnTo>
                  <a:pt x="0" y="0"/>
                </a:lnTo>
                <a:lnTo>
                  <a:pt x="0" y="5995798"/>
                </a:lnTo>
                <a:lnTo>
                  <a:pt x="9029006" y="5995798"/>
                </a:lnTo>
                <a:lnTo>
                  <a:pt x="902900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>
            <a:off x="13457346" y="-4314318"/>
            <a:ext cx="6981550" cy="7241096"/>
          </a:xfrm>
          <a:custGeom>
            <a:avLst/>
            <a:gdLst/>
            <a:ahLst/>
            <a:cxnLst/>
            <a:rect l="l" t="t" r="r" b="b"/>
            <a:pathLst>
              <a:path w="6981550" h="7241096">
                <a:moveTo>
                  <a:pt x="6981550" y="0"/>
                </a:moveTo>
                <a:lnTo>
                  <a:pt x="0" y="0"/>
                </a:lnTo>
                <a:lnTo>
                  <a:pt x="0" y="7241096"/>
                </a:lnTo>
                <a:lnTo>
                  <a:pt x="6981550" y="7241096"/>
                </a:lnTo>
                <a:lnTo>
                  <a:pt x="698155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11019" y="1422880"/>
            <a:ext cx="6465963" cy="231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8"/>
              </a:lnSpc>
            </a:pPr>
            <a:r>
              <a:rPr lang="en-US" sz="6731">
                <a:solidFill>
                  <a:srgbClr val="444953"/>
                </a:solidFill>
                <a:latin typeface="EB Garamond Bold"/>
              </a:rPr>
              <a:t>Emotion Recognition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753511" y="3522519"/>
            <a:ext cx="4780978" cy="1473068"/>
            <a:chOff x="0" y="0"/>
            <a:chExt cx="6374637" cy="1964091"/>
          </a:xfrm>
        </p:grpSpPr>
        <p:sp>
          <p:nvSpPr>
            <p:cNvPr id="7" name="Freeform 7"/>
            <p:cNvSpPr/>
            <p:nvPr/>
          </p:nvSpPr>
          <p:spPr>
            <a:xfrm rot="-2700000">
              <a:off x="5004886" y="-19071"/>
              <a:ext cx="775410" cy="2002234"/>
            </a:xfrm>
            <a:custGeom>
              <a:avLst/>
              <a:gdLst/>
              <a:ahLst/>
              <a:cxnLst/>
              <a:rect l="l" t="t" r="r" b="b"/>
              <a:pathLst>
                <a:path w="775410" h="2002234">
                  <a:moveTo>
                    <a:pt x="0" y="0"/>
                  </a:moveTo>
                  <a:lnTo>
                    <a:pt x="775411" y="0"/>
                  </a:lnTo>
                  <a:lnTo>
                    <a:pt x="775411" y="2002233"/>
                  </a:lnTo>
                  <a:lnTo>
                    <a:pt x="0" y="2002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700000" flipH="1">
              <a:off x="594340" y="-19071"/>
              <a:ext cx="775410" cy="2002234"/>
            </a:xfrm>
            <a:custGeom>
              <a:avLst/>
              <a:gdLst/>
              <a:ahLst/>
              <a:cxnLst/>
              <a:rect l="l" t="t" r="r" b="b"/>
              <a:pathLst>
                <a:path w="775410" h="2002234">
                  <a:moveTo>
                    <a:pt x="775411" y="0"/>
                  </a:moveTo>
                  <a:lnTo>
                    <a:pt x="0" y="0"/>
                  </a:lnTo>
                  <a:lnTo>
                    <a:pt x="0" y="2002233"/>
                  </a:lnTo>
                  <a:lnTo>
                    <a:pt x="775411" y="2002233"/>
                  </a:lnTo>
                  <a:lnTo>
                    <a:pt x="775411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331995" y="4639677"/>
            <a:ext cx="4812005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>
                <a:solidFill>
                  <a:srgbClr val="444953"/>
                </a:solidFill>
                <a:latin typeface="EB Garamond Bold"/>
              </a:rPr>
              <a:t>Categorical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0846" y="4657225"/>
            <a:ext cx="4812005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>
                <a:solidFill>
                  <a:srgbClr val="444953"/>
                </a:solidFill>
                <a:latin typeface="EB Garamond Bold"/>
              </a:rPr>
              <a:t>Dimensional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95236" y="5827502"/>
            <a:ext cx="4316550" cy="122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>
                <a:solidFill>
                  <a:srgbClr val="444953"/>
                </a:solidFill>
                <a:latin typeface="Arimo"/>
              </a:rPr>
              <a:t>6 DISTINCT classes of emotion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8574" y="5746724"/>
            <a:ext cx="4316550" cy="122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>
                <a:solidFill>
                  <a:srgbClr val="444953"/>
                </a:solidFill>
                <a:latin typeface="Arimo"/>
              </a:rPr>
              <a:t>2 dimensions of emotional space</a:t>
            </a:r>
          </a:p>
        </p:txBody>
      </p:sp>
      <p:sp>
        <p:nvSpPr>
          <p:cNvPr id="13" name="Freeform 13"/>
          <p:cNvSpPr/>
          <p:nvPr/>
        </p:nvSpPr>
        <p:spPr>
          <a:xfrm rot="-5400000" flipH="1">
            <a:off x="-4381695" y="-5014122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799956" flipH="1">
            <a:off x="-5681575" y="1863241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9"/>
            <a:stretch>
              <a:fillRect l="-9431" r="-9431"/>
            </a:stretch>
          </a:blipFill>
        </p:spPr>
      </p:sp>
      <p:sp>
        <p:nvSpPr>
          <p:cNvPr id="15" name="Freeform 15"/>
          <p:cNvSpPr/>
          <p:nvPr/>
        </p:nvSpPr>
        <p:spPr>
          <a:xfrm rot="7666905" flipH="1">
            <a:off x="-2847537" y="6614696"/>
            <a:ext cx="7982246" cy="8690908"/>
          </a:xfrm>
          <a:custGeom>
            <a:avLst/>
            <a:gdLst/>
            <a:ahLst/>
            <a:cxnLst/>
            <a:rect l="l" t="t" r="r" b="b"/>
            <a:pathLst>
              <a:path w="7982246" h="8690908">
                <a:moveTo>
                  <a:pt x="7982246" y="0"/>
                </a:moveTo>
                <a:lnTo>
                  <a:pt x="0" y="0"/>
                </a:lnTo>
                <a:lnTo>
                  <a:pt x="0" y="8690908"/>
                </a:lnTo>
                <a:lnTo>
                  <a:pt x="7982246" y="8690908"/>
                </a:lnTo>
                <a:lnTo>
                  <a:pt x="7982246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CB24D9-8C37-3EAF-969D-E96A681E3512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92123" flipH="1">
            <a:off x="13323836" y="7979836"/>
            <a:ext cx="9029006" cy="5995798"/>
          </a:xfrm>
          <a:custGeom>
            <a:avLst/>
            <a:gdLst/>
            <a:ahLst/>
            <a:cxnLst/>
            <a:rect l="l" t="t" r="r" b="b"/>
            <a:pathLst>
              <a:path w="9029006" h="5995798">
                <a:moveTo>
                  <a:pt x="9029006" y="0"/>
                </a:moveTo>
                <a:lnTo>
                  <a:pt x="0" y="0"/>
                </a:lnTo>
                <a:lnTo>
                  <a:pt x="0" y="5995798"/>
                </a:lnTo>
                <a:lnTo>
                  <a:pt x="9029006" y="5995798"/>
                </a:lnTo>
                <a:lnTo>
                  <a:pt x="90290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13457346" y="-4314318"/>
            <a:ext cx="6981550" cy="7241096"/>
          </a:xfrm>
          <a:custGeom>
            <a:avLst/>
            <a:gdLst/>
            <a:ahLst/>
            <a:cxnLst/>
            <a:rect l="l" t="t" r="r" b="b"/>
            <a:pathLst>
              <a:path w="6981550" h="7241096">
                <a:moveTo>
                  <a:pt x="6981550" y="0"/>
                </a:moveTo>
                <a:lnTo>
                  <a:pt x="0" y="0"/>
                </a:lnTo>
                <a:lnTo>
                  <a:pt x="0" y="7241096"/>
                </a:lnTo>
                <a:lnTo>
                  <a:pt x="6981550" y="7241096"/>
                </a:lnTo>
                <a:lnTo>
                  <a:pt x="698155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10507176" y="3508215"/>
            <a:ext cx="581558" cy="1501675"/>
          </a:xfrm>
          <a:custGeom>
            <a:avLst/>
            <a:gdLst/>
            <a:ahLst/>
            <a:cxnLst/>
            <a:rect l="l" t="t" r="r" b="b"/>
            <a:pathLst>
              <a:path w="581558" h="1501675">
                <a:moveTo>
                  <a:pt x="0" y="0"/>
                </a:moveTo>
                <a:lnTo>
                  <a:pt x="581558" y="0"/>
                </a:lnTo>
                <a:lnTo>
                  <a:pt x="581558" y="1501675"/>
                </a:lnTo>
                <a:lnTo>
                  <a:pt x="0" y="1501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11019" y="1422880"/>
            <a:ext cx="6465963" cy="231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8"/>
              </a:lnSpc>
            </a:pPr>
            <a:r>
              <a:rPr lang="en-US" sz="6731">
                <a:solidFill>
                  <a:srgbClr val="444953"/>
                </a:solidFill>
                <a:latin typeface="EB Garamond Bold"/>
              </a:rPr>
              <a:t>Emotion Recognition</a:t>
            </a:r>
          </a:p>
        </p:txBody>
      </p:sp>
      <p:sp>
        <p:nvSpPr>
          <p:cNvPr id="6" name="Freeform 6"/>
          <p:cNvSpPr/>
          <p:nvPr/>
        </p:nvSpPr>
        <p:spPr>
          <a:xfrm rot="2700000" flipH="1">
            <a:off x="7199266" y="3508215"/>
            <a:ext cx="581558" cy="1501675"/>
          </a:xfrm>
          <a:custGeom>
            <a:avLst/>
            <a:gdLst/>
            <a:ahLst/>
            <a:cxnLst/>
            <a:rect l="l" t="t" r="r" b="b"/>
            <a:pathLst>
              <a:path w="581558" h="1501675">
                <a:moveTo>
                  <a:pt x="581558" y="0"/>
                </a:moveTo>
                <a:lnTo>
                  <a:pt x="0" y="0"/>
                </a:lnTo>
                <a:lnTo>
                  <a:pt x="0" y="1501675"/>
                </a:lnTo>
                <a:lnTo>
                  <a:pt x="581558" y="1501675"/>
                </a:lnTo>
                <a:lnTo>
                  <a:pt x="58155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31995" y="4639677"/>
            <a:ext cx="4812005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>
                <a:solidFill>
                  <a:srgbClr val="444953"/>
                </a:solidFill>
                <a:latin typeface="EB Garamond Bold"/>
              </a:rPr>
              <a:t>Categorical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40846" y="4657225"/>
            <a:ext cx="4812005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>
                <a:solidFill>
                  <a:srgbClr val="444953"/>
                </a:solidFill>
                <a:latin typeface="EB Garamond Bold"/>
              </a:rPr>
              <a:t>Dimensional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5236" y="5827502"/>
            <a:ext cx="4316550" cy="122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 dirty="0">
                <a:solidFill>
                  <a:srgbClr val="444953"/>
                </a:solidFill>
                <a:latin typeface="Arimo"/>
              </a:rPr>
              <a:t>6 DISTINCT classes of emotion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8574" y="5746724"/>
            <a:ext cx="4316550" cy="122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>
                <a:solidFill>
                  <a:srgbClr val="444953"/>
                </a:solidFill>
                <a:latin typeface="Arimo"/>
              </a:rPr>
              <a:t>2 dimensions of emotional space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731237-FFF4-3A80-6158-ED7EC599B223}"/>
              </a:ext>
            </a:extLst>
          </p:cNvPr>
          <p:cNvGrpSpPr/>
          <p:nvPr/>
        </p:nvGrpSpPr>
        <p:grpSpPr>
          <a:xfrm>
            <a:off x="9551694" y="6922057"/>
            <a:ext cx="1525609" cy="1665468"/>
            <a:chOff x="9986216" y="6922057"/>
            <a:chExt cx="1525609" cy="1665468"/>
          </a:xfrm>
        </p:grpSpPr>
        <p:sp>
          <p:nvSpPr>
            <p:cNvPr id="18" name="Freeform 18"/>
            <p:cNvSpPr/>
            <p:nvPr/>
          </p:nvSpPr>
          <p:spPr>
            <a:xfrm rot="597091">
              <a:off x="10848869" y="6922057"/>
              <a:ext cx="662956" cy="1253010"/>
            </a:xfrm>
            <a:custGeom>
              <a:avLst/>
              <a:gdLst/>
              <a:ahLst/>
              <a:cxnLst/>
              <a:rect l="l" t="t" r="r" b="b"/>
              <a:pathLst>
                <a:path w="662956" h="1253010">
                  <a:moveTo>
                    <a:pt x="0" y="0"/>
                  </a:moveTo>
                  <a:lnTo>
                    <a:pt x="662956" y="0"/>
                  </a:lnTo>
                  <a:lnTo>
                    <a:pt x="662956" y="1253010"/>
                  </a:lnTo>
                  <a:lnTo>
                    <a:pt x="0" y="125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986216" y="8063650"/>
              <a:ext cx="1518741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EB Garamond Semi-Bold"/>
                </a:rPr>
                <a:t>valence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85EFF6-30B4-814E-0F8E-853C2D18D02E}"/>
              </a:ext>
            </a:extLst>
          </p:cNvPr>
          <p:cNvGrpSpPr/>
          <p:nvPr/>
        </p:nvGrpSpPr>
        <p:grpSpPr>
          <a:xfrm>
            <a:off x="11663859" y="6914901"/>
            <a:ext cx="1518741" cy="1669578"/>
            <a:chOff x="12098381" y="6914901"/>
            <a:chExt cx="1518741" cy="1669578"/>
          </a:xfrm>
        </p:grpSpPr>
        <p:sp>
          <p:nvSpPr>
            <p:cNvPr id="17" name="Freeform 17"/>
            <p:cNvSpPr/>
            <p:nvPr/>
          </p:nvSpPr>
          <p:spPr>
            <a:xfrm rot="-620610" flipH="1">
              <a:off x="12122726" y="6914901"/>
              <a:ext cx="665847" cy="1258474"/>
            </a:xfrm>
            <a:custGeom>
              <a:avLst/>
              <a:gdLst/>
              <a:ahLst/>
              <a:cxnLst/>
              <a:rect l="l" t="t" r="r" b="b"/>
              <a:pathLst>
                <a:path w="665847" h="1258474">
                  <a:moveTo>
                    <a:pt x="665847" y="0"/>
                  </a:moveTo>
                  <a:lnTo>
                    <a:pt x="0" y="0"/>
                  </a:lnTo>
                  <a:lnTo>
                    <a:pt x="0" y="1258474"/>
                  </a:lnTo>
                  <a:lnTo>
                    <a:pt x="665847" y="1258474"/>
                  </a:lnTo>
                  <a:lnTo>
                    <a:pt x="665847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2098381" y="8060604"/>
              <a:ext cx="1518741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EB Garamond Semi-Bold"/>
                </a:rPr>
                <a:t>arousal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899F46-BD88-09DD-EA73-5BFF6126B520}"/>
              </a:ext>
            </a:extLst>
          </p:cNvPr>
          <p:cNvGrpSpPr/>
          <p:nvPr/>
        </p:nvGrpSpPr>
        <p:grpSpPr>
          <a:xfrm>
            <a:off x="3683375" y="6925833"/>
            <a:ext cx="1796599" cy="770467"/>
            <a:chOff x="3683375" y="6925833"/>
            <a:chExt cx="1796599" cy="770467"/>
          </a:xfrm>
        </p:grpSpPr>
        <p:sp>
          <p:nvSpPr>
            <p:cNvPr id="16" name="TextBox 16"/>
            <p:cNvSpPr txBox="1"/>
            <p:nvPr/>
          </p:nvSpPr>
          <p:spPr>
            <a:xfrm>
              <a:off x="3683375" y="7172425"/>
              <a:ext cx="1070714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anger</a:t>
              </a:r>
            </a:p>
          </p:txBody>
        </p:sp>
        <p:sp>
          <p:nvSpPr>
            <p:cNvPr id="21" name="Freeform 21"/>
            <p:cNvSpPr/>
            <p:nvPr/>
          </p:nvSpPr>
          <p:spPr>
            <a:xfrm rot="3461136" flipH="1">
              <a:off x="4882016" y="6661729"/>
              <a:ext cx="333853" cy="862062"/>
            </a:xfrm>
            <a:custGeom>
              <a:avLst/>
              <a:gdLst/>
              <a:ahLst/>
              <a:cxnLst/>
              <a:rect l="l" t="t" r="r" b="b"/>
              <a:pathLst>
                <a:path w="333853" h="862062">
                  <a:moveTo>
                    <a:pt x="333854" y="0"/>
                  </a:moveTo>
                  <a:lnTo>
                    <a:pt x="0" y="0"/>
                  </a:lnTo>
                  <a:lnTo>
                    <a:pt x="0" y="862062"/>
                  </a:lnTo>
                  <a:lnTo>
                    <a:pt x="333854" y="862062"/>
                  </a:lnTo>
                  <a:lnTo>
                    <a:pt x="33385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15038-9A7C-4E21-4165-2F2A2B3BDCA6}"/>
              </a:ext>
            </a:extLst>
          </p:cNvPr>
          <p:cNvGrpSpPr/>
          <p:nvPr/>
        </p:nvGrpSpPr>
        <p:grpSpPr>
          <a:xfrm>
            <a:off x="4225435" y="6895850"/>
            <a:ext cx="1315413" cy="1231429"/>
            <a:chOff x="4225435" y="6895850"/>
            <a:chExt cx="1315413" cy="1231429"/>
          </a:xfrm>
        </p:grpSpPr>
        <p:sp>
          <p:nvSpPr>
            <p:cNvPr id="11" name="TextBox 11"/>
            <p:cNvSpPr txBox="1"/>
            <p:nvPr/>
          </p:nvSpPr>
          <p:spPr>
            <a:xfrm>
              <a:off x="4225435" y="7603404"/>
              <a:ext cx="1146287" cy="5238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disgust</a:t>
              </a:r>
            </a:p>
          </p:txBody>
        </p:sp>
        <p:sp>
          <p:nvSpPr>
            <p:cNvPr id="22" name="Freeform 22"/>
            <p:cNvSpPr/>
            <p:nvPr/>
          </p:nvSpPr>
          <p:spPr>
            <a:xfrm rot="2043896" flipH="1">
              <a:off x="5170876" y="6895850"/>
              <a:ext cx="369972" cy="955327"/>
            </a:xfrm>
            <a:custGeom>
              <a:avLst/>
              <a:gdLst/>
              <a:ahLst/>
              <a:cxnLst/>
              <a:rect l="l" t="t" r="r" b="b"/>
              <a:pathLst>
                <a:path w="369972" h="955327">
                  <a:moveTo>
                    <a:pt x="369972" y="0"/>
                  </a:moveTo>
                  <a:lnTo>
                    <a:pt x="0" y="0"/>
                  </a:lnTo>
                  <a:lnTo>
                    <a:pt x="0" y="955327"/>
                  </a:lnTo>
                  <a:lnTo>
                    <a:pt x="369972" y="955327"/>
                  </a:lnTo>
                  <a:lnTo>
                    <a:pt x="36997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633391-8F26-2935-E558-ECC972D882C9}"/>
              </a:ext>
            </a:extLst>
          </p:cNvPr>
          <p:cNvGrpSpPr/>
          <p:nvPr/>
        </p:nvGrpSpPr>
        <p:grpSpPr>
          <a:xfrm>
            <a:off x="5373904" y="7070899"/>
            <a:ext cx="722101" cy="1380626"/>
            <a:chOff x="5373904" y="7070899"/>
            <a:chExt cx="722101" cy="1380626"/>
          </a:xfrm>
        </p:grpSpPr>
        <p:sp>
          <p:nvSpPr>
            <p:cNvPr id="15" name="TextBox 15"/>
            <p:cNvSpPr txBox="1"/>
            <p:nvPr/>
          </p:nvSpPr>
          <p:spPr>
            <a:xfrm>
              <a:off x="5373904" y="7927650"/>
              <a:ext cx="597098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EB Garamond Semi-Bold"/>
                </a:rPr>
                <a:t>fear</a:t>
              </a:r>
            </a:p>
          </p:txBody>
        </p:sp>
        <p:sp>
          <p:nvSpPr>
            <p:cNvPr id="23" name="Freeform 23"/>
            <p:cNvSpPr/>
            <p:nvPr/>
          </p:nvSpPr>
          <p:spPr>
            <a:xfrm rot="992411" flipH="1">
              <a:off x="5726033" y="7070899"/>
              <a:ext cx="369972" cy="955327"/>
            </a:xfrm>
            <a:custGeom>
              <a:avLst/>
              <a:gdLst/>
              <a:ahLst/>
              <a:cxnLst/>
              <a:rect l="l" t="t" r="r" b="b"/>
              <a:pathLst>
                <a:path w="369972" h="955327">
                  <a:moveTo>
                    <a:pt x="369972" y="0"/>
                  </a:moveTo>
                  <a:lnTo>
                    <a:pt x="0" y="0"/>
                  </a:lnTo>
                  <a:lnTo>
                    <a:pt x="0" y="955327"/>
                  </a:lnTo>
                  <a:lnTo>
                    <a:pt x="369972" y="955327"/>
                  </a:lnTo>
                  <a:lnTo>
                    <a:pt x="36997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2FE056-355E-24BF-8E55-39F504C10FD9}"/>
              </a:ext>
            </a:extLst>
          </p:cNvPr>
          <p:cNvGrpSpPr/>
          <p:nvPr/>
        </p:nvGrpSpPr>
        <p:grpSpPr>
          <a:xfrm>
            <a:off x="5971002" y="7122547"/>
            <a:ext cx="1541879" cy="1742702"/>
            <a:chOff x="5971002" y="7122547"/>
            <a:chExt cx="1541879" cy="1742702"/>
          </a:xfrm>
        </p:grpSpPr>
        <p:sp>
          <p:nvSpPr>
            <p:cNvPr id="14" name="TextBox 14"/>
            <p:cNvSpPr txBox="1"/>
            <p:nvPr/>
          </p:nvSpPr>
          <p:spPr>
            <a:xfrm>
              <a:off x="5971002" y="8355879"/>
              <a:ext cx="1541879" cy="5093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happiness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6319585" y="7122547"/>
              <a:ext cx="477636" cy="1233332"/>
            </a:xfrm>
            <a:custGeom>
              <a:avLst/>
              <a:gdLst/>
              <a:ahLst/>
              <a:cxnLst/>
              <a:rect l="l" t="t" r="r" b="b"/>
              <a:pathLst>
                <a:path w="477636" h="1233332">
                  <a:moveTo>
                    <a:pt x="0" y="0"/>
                  </a:moveTo>
                  <a:lnTo>
                    <a:pt x="477636" y="0"/>
                  </a:lnTo>
                  <a:lnTo>
                    <a:pt x="477636" y="1233332"/>
                  </a:lnTo>
                  <a:lnTo>
                    <a:pt x="0" y="12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CC38BC-0586-B039-476E-5D0598B7C651}"/>
              </a:ext>
            </a:extLst>
          </p:cNvPr>
          <p:cNvGrpSpPr/>
          <p:nvPr/>
        </p:nvGrpSpPr>
        <p:grpSpPr>
          <a:xfrm>
            <a:off x="6891001" y="6986585"/>
            <a:ext cx="1401328" cy="1369294"/>
            <a:chOff x="6891001" y="6986585"/>
            <a:chExt cx="1401328" cy="1369294"/>
          </a:xfrm>
        </p:grpSpPr>
        <p:sp>
          <p:nvSpPr>
            <p:cNvPr id="12" name="TextBox 12"/>
            <p:cNvSpPr txBox="1"/>
            <p:nvPr/>
          </p:nvSpPr>
          <p:spPr>
            <a:xfrm>
              <a:off x="7145302" y="7832004"/>
              <a:ext cx="1147027" cy="5238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sadness</a:t>
              </a:r>
            </a:p>
          </p:txBody>
        </p:sp>
        <p:sp>
          <p:nvSpPr>
            <p:cNvPr id="25" name="Freeform 25"/>
            <p:cNvSpPr/>
            <p:nvPr/>
          </p:nvSpPr>
          <p:spPr>
            <a:xfrm rot="-1901259">
              <a:off x="6891001" y="6986585"/>
              <a:ext cx="369972" cy="955327"/>
            </a:xfrm>
            <a:custGeom>
              <a:avLst/>
              <a:gdLst/>
              <a:ahLst/>
              <a:cxnLst/>
              <a:rect l="l" t="t" r="r" b="b"/>
              <a:pathLst>
                <a:path w="369972" h="955327">
                  <a:moveTo>
                    <a:pt x="0" y="0"/>
                  </a:moveTo>
                  <a:lnTo>
                    <a:pt x="369972" y="0"/>
                  </a:lnTo>
                  <a:lnTo>
                    <a:pt x="369972" y="955327"/>
                  </a:lnTo>
                  <a:lnTo>
                    <a:pt x="0" y="955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9241FD-C9A7-C320-36BD-88D0B33A2833}"/>
              </a:ext>
            </a:extLst>
          </p:cNvPr>
          <p:cNvGrpSpPr/>
          <p:nvPr/>
        </p:nvGrpSpPr>
        <p:grpSpPr>
          <a:xfrm>
            <a:off x="7267062" y="7097061"/>
            <a:ext cx="1953138" cy="769210"/>
            <a:chOff x="7267062" y="7097061"/>
            <a:chExt cx="1953138" cy="769210"/>
          </a:xfrm>
        </p:grpSpPr>
        <p:sp>
          <p:nvSpPr>
            <p:cNvPr id="13" name="TextBox 13"/>
            <p:cNvSpPr txBox="1"/>
            <p:nvPr/>
          </p:nvSpPr>
          <p:spPr>
            <a:xfrm>
              <a:off x="7931982" y="7342396"/>
              <a:ext cx="1288218" cy="5238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surprise</a:t>
              </a:r>
            </a:p>
          </p:txBody>
        </p:sp>
        <p:sp>
          <p:nvSpPr>
            <p:cNvPr id="26" name="Freeform 26"/>
            <p:cNvSpPr/>
            <p:nvPr/>
          </p:nvSpPr>
          <p:spPr>
            <a:xfrm rot="-2974248">
              <a:off x="7543010" y="6821113"/>
              <a:ext cx="348825" cy="900721"/>
            </a:xfrm>
            <a:custGeom>
              <a:avLst/>
              <a:gdLst/>
              <a:ahLst/>
              <a:cxnLst/>
              <a:rect l="l" t="t" r="r" b="b"/>
              <a:pathLst>
                <a:path w="348825" h="900721">
                  <a:moveTo>
                    <a:pt x="0" y="0"/>
                  </a:moveTo>
                  <a:lnTo>
                    <a:pt x="348825" y="0"/>
                  </a:lnTo>
                  <a:lnTo>
                    <a:pt x="348825" y="900721"/>
                  </a:lnTo>
                  <a:lnTo>
                    <a:pt x="0" y="900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 rot="-5400000" flipH="1">
            <a:off x="-4381695" y="-5014122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799956" flipH="1">
            <a:off x="-5681575" y="1863241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10"/>
            <a:stretch>
              <a:fillRect l="-9431" r="-9431"/>
            </a:stretch>
          </a:blipFill>
        </p:spPr>
      </p:sp>
      <p:sp>
        <p:nvSpPr>
          <p:cNvPr id="29" name="Freeform 29"/>
          <p:cNvSpPr/>
          <p:nvPr/>
        </p:nvSpPr>
        <p:spPr>
          <a:xfrm rot="7666905" flipH="1">
            <a:off x="-2847537" y="6614696"/>
            <a:ext cx="7982246" cy="8690908"/>
          </a:xfrm>
          <a:custGeom>
            <a:avLst/>
            <a:gdLst/>
            <a:ahLst/>
            <a:cxnLst/>
            <a:rect l="l" t="t" r="r" b="b"/>
            <a:pathLst>
              <a:path w="7982246" h="8690908">
                <a:moveTo>
                  <a:pt x="7982246" y="0"/>
                </a:moveTo>
                <a:lnTo>
                  <a:pt x="0" y="0"/>
                </a:lnTo>
                <a:lnTo>
                  <a:pt x="0" y="8690908"/>
                </a:lnTo>
                <a:lnTo>
                  <a:pt x="7982246" y="8690908"/>
                </a:lnTo>
                <a:lnTo>
                  <a:pt x="7982246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D408F7-6EC4-ACF6-8A17-80893E69CBAD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72521" y="1231542"/>
            <a:ext cx="14942958" cy="1015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 dirty="0">
                <a:solidFill>
                  <a:srgbClr val="444953"/>
                </a:solidFill>
                <a:latin typeface="EB Garamond Bold"/>
              </a:rPr>
              <a:t>Categorical Detection Approach (Mittal et al.)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85735" y="3502209"/>
            <a:ext cx="9537499" cy="3920074"/>
          </a:xfrm>
          <a:custGeom>
            <a:avLst/>
            <a:gdLst/>
            <a:ahLst/>
            <a:cxnLst/>
            <a:rect l="l" t="t" r="r" b="b"/>
            <a:pathLst>
              <a:path w="9537499" h="3920074">
                <a:moveTo>
                  <a:pt x="0" y="0"/>
                </a:moveTo>
                <a:lnTo>
                  <a:pt x="9537499" y="0"/>
                </a:lnTo>
                <a:lnTo>
                  <a:pt x="9537499" y="3920074"/>
                </a:lnTo>
                <a:lnTo>
                  <a:pt x="0" y="3920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21042" y="2724928"/>
            <a:ext cx="5836043" cy="733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 Bold"/>
              </a:rPr>
              <a:t>Approach: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Siamese network architecture with CNN and LSTM layers.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Similarity scores computed between the perceived emotion embeddings for both modalities.</a:t>
            </a: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444953"/>
              </a:solidFill>
              <a:latin typeface="Arimo"/>
            </a:endParaRPr>
          </a:p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 Bold"/>
              </a:rPr>
              <a:t>Performance: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AUC of 84.4% on DFDC dataset.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AUC of 96.6% on </a:t>
            </a:r>
            <a:r>
              <a:rPr lang="en-US" sz="3000" dirty="0" err="1">
                <a:solidFill>
                  <a:srgbClr val="444953"/>
                </a:solidFill>
                <a:latin typeface="Arimo"/>
              </a:rPr>
              <a:t>DeepFake</a:t>
            </a:r>
            <a:r>
              <a:rPr lang="en-US" sz="3000" dirty="0">
                <a:solidFill>
                  <a:srgbClr val="444953"/>
                </a:solidFill>
                <a:latin typeface="Arimo"/>
              </a:rPr>
              <a:t>-TIMIT dataset.</a:t>
            </a: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444953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83514" y="7374658"/>
            <a:ext cx="8541941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44953"/>
                </a:solidFill>
                <a:latin typeface="Arimo"/>
              </a:rPr>
              <a:t>Proposed training routine for categorical detection model (Mittal et al., 2020)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B8276-BE22-F784-C2B3-7BF7FA129C97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0121" y="1165751"/>
            <a:ext cx="15247758" cy="1009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 dirty="0">
                <a:solidFill>
                  <a:srgbClr val="444953"/>
                </a:solidFill>
                <a:latin typeface="EB Garamond Bold"/>
              </a:rPr>
              <a:t>Dimensional Detection Approach (</a:t>
            </a:r>
            <a:r>
              <a:rPr lang="en-US" sz="6000" dirty="0" err="1">
                <a:solidFill>
                  <a:srgbClr val="444953"/>
                </a:solidFill>
                <a:latin typeface="EB Garamond Bold"/>
              </a:rPr>
              <a:t>Hosler</a:t>
            </a:r>
            <a:r>
              <a:rPr lang="en-US" sz="6000" dirty="0">
                <a:solidFill>
                  <a:srgbClr val="444953"/>
                </a:solidFill>
                <a:latin typeface="EB Garamond Bold"/>
              </a:rPr>
              <a:t> et al.)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85735" y="3502209"/>
            <a:ext cx="9537499" cy="3767449"/>
          </a:xfrm>
          <a:custGeom>
            <a:avLst/>
            <a:gdLst/>
            <a:ahLst/>
            <a:cxnLst/>
            <a:rect l="l" t="t" r="r" b="b"/>
            <a:pathLst>
              <a:path w="9537499" h="3767449">
                <a:moveTo>
                  <a:pt x="0" y="0"/>
                </a:moveTo>
                <a:lnTo>
                  <a:pt x="9537499" y="0"/>
                </a:lnTo>
                <a:lnTo>
                  <a:pt x="9537499" y="3767449"/>
                </a:lnTo>
                <a:lnTo>
                  <a:pt x="0" y="37674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21042" y="2724928"/>
            <a:ext cx="6661056" cy="733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 Bold"/>
              </a:rPr>
              <a:t>Approach: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Extracted LLDs with OpenFace and OpenSmile.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LSTM-based network for valence and arousal time series.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444953"/>
              </a:solidFill>
              <a:latin typeface="Arimo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 Bold"/>
              </a:rPr>
              <a:t>Performance: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Higher accuracy for speech features (85%) than facial features (51.8%).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LSTM-based approach achieved 99.5% accuracy.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444953"/>
              </a:solidFill>
              <a:latin typeface="Arimo"/>
            </a:endParaRP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444953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23401" y="7374658"/>
            <a:ext cx="6862167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44953"/>
                </a:solidFill>
                <a:latin typeface="Arimo"/>
              </a:rPr>
              <a:t>Proposed dimensional detection pipeline (Hosler et al., 2021)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81732-0FDD-B05D-66B5-26BD7542830D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859064" y="3239350"/>
            <a:ext cx="7277254" cy="4206500"/>
          </a:xfrm>
          <a:custGeom>
            <a:avLst/>
            <a:gdLst/>
            <a:ahLst/>
            <a:cxnLst/>
            <a:rect l="l" t="t" r="r" b="b"/>
            <a:pathLst>
              <a:path w="7277254" h="4206500">
                <a:moveTo>
                  <a:pt x="0" y="0"/>
                </a:moveTo>
                <a:lnTo>
                  <a:pt x="7277254" y="0"/>
                </a:lnTo>
                <a:lnTo>
                  <a:pt x="7277254" y="4206500"/>
                </a:lnTo>
                <a:lnTo>
                  <a:pt x="0" y="4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52316">
            <a:off x="-1165478" y="-5531902"/>
            <a:ext cx="6334550" cy="6569990"/>
          </a:xfrm>
          <a:custGeom>
            <a:avLst/>
            <a:gdLst/>
            <a:ahLst/>
            <a:cxnLst/>
            <a:rect l="l" t="t" r="r" b="b"/>
            <a:pathLst>
              <a:path w="6334550" h="6569990">
                <a:moveTo>
                  <a:pt x="0" y="0"/>
                </a:moveTo>
                <a:lnTo>
                  <a:pt x="6334550" y="0"/>
                </a:lnTo>
                <a:lnTo>
                  <a:pt x="6334550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40054" y="86691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14982" y="3036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293761">
            <a:off x="14557304" y="7912600"/>
            <a:ext cx="1704750" cy="1887998"/>
          </a:xfrm>
          <a:custGeom>
            <a:avLst/>
            <a:gdLst/>
            <a:ahLst/>
            <a:cxnLst/>
            <a:rect l="l" t="t" r="r" b="b"/>
            <a:pathLst>
              <a:path w="1704750" h="1887998">
                <a:moveTo>
                  <a:pt x="0" y="0"/>
                </a:moveTo>
                <a:lnTo>
                  <a:pt x="1704750" y="0"/>
                </a:lnTo>
                <a:lnTo>
                  <a:pt x="1704750" y="1887998"/>
                </a:lnTo>
                <a:lnTo>
                  <a:pt x="0" y="1887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57798" y="-1833250"/>
            <a:ext cx="4817552" cy="3172750"/>
          </a:xfrm>
          <a:custGeom>
            <a:avLst/>
            <a:gdLst/>
            <a:ahLst/>
            <a:cxnLst/>
            <a:rect l="l" t="t" r="r" b="b"/>
            <a:pathLst>
              <a:path w="4817552" h="3172750">
                <a:moveTo>
                  <a:pt x="0" y="0"/>
                </a:moveTo>
                <a:lnTo>
                  <a:pt x="4817552" y="0"/>
                </a:lnTo>
                <a:lnTo>
                  <a:pt x="4817552" y="3172750"/>
                </a:lnTo>
                <a:lnTo>
                  <a:pt x="0" y="3172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05906" y="-100405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50606" y="9116300"/>
            <a:ext cx="3009900" cy="2824198"/>
          </a:xfrm>
          <a:custGeom>
            <a:avLst/>
            <a:gdLst/>
            <a:ahLst/>
            <a:cxnLst/>
            <a:rect l="l" t="t" r="r" b="b"/>
            <a:pathLst>
              <a:path w="3009900" h="2824198">
                <a:moveTo>
                  <a:pt x="0" y="0"/>
                </a:moveTo>
                <a:lnTo>
                  <a:pt x="3009900" y="0"/>
                </a:lnTo>
                <a:lnTo>
                  <a:pt x="3009900" y="2824198"/>
                </a:lnTo>
                <a:lnTo>
                  <a:pt x="0" y="282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001797" y="3376587"/>
            <a:ext cx="9952350" cy="3255426"/>
            <a:chOff x="0" y="0"/>
            <a:chExt cx="13269800" cy="43405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330043"/>
              <a:ext cx="13269800" cy="201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Methodology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287400" cy="255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70332" y="43395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26650" y="9433200"/>
            <a:ext cx="4369902" cy="2525950"/>
          </a:xfrm>
          <a:custGeom>
            <a:avLst/>
            <a:gdLst/>
            <a:ahLst/>
            <a:cxnLst/>
            <a:rect l="l" t="t" r="r" b="b"/>
            <a:pathLst>
              <a:path w="4369902" h="2525950">
                <a:moveTo>
                  <a:pt x="0" y="0"/>
                </a:moveTo>
                <a:lnTo>
                  <a:pt x="4369902" y="0"/>
                </a:lnTo>
                <a:lnTo>
                  <a:pt x="4369902" y="2525950"/>
                </a:lnTo>
                <a:lnTo>
                  <a:pt x="0" y="2525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438708">
            <a:off x="-5060182" y="-2946798"/>
            <a:ext cx="6334552" cy="6569990"/>
          </a:xfrm>
          <a:custGeom>
            <a:avLst/>
            <a:gdLst/>
            <a:ahLst/>
            <a:cxnLst/>
            <a:rect l="l" t="t" r="r" b="b"/>
            <a:pathLst>
              <a:path w="6334552" h="6569990">
                <a:moveTo>
                  <a:pt x="0" y="0"/>
                </a:moveTo>
                <a:lnTo>
                  <a:pt x="6334552" y="0"/>
                </a:lnTo>
                <a:lnTo>
                  <a:pt x="6334552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35066">
            <a:off x="-3301904" y="8084696"/>
            <a:ext cx="6334538" cy="4206498"/>
          </a:xfrm>
          <a:custGeom>
            <a:avLst/>
            <a:gdLst/>
            <a:ahLst/>
            <a:cxnLst/>
            <a:rect l="l" t="t" r="r" b="b"/>
            <a:pathLst>
              <a:path w="6334538" h="4206498">
                <a:moveTo>
                  <a:pt x="0" y="0"/>
                </a:moveTo>
                <a:lnTo>
                  <a:pt x="6334538" y="0"/>
                </a:lnTo>
                <a:lnTo>
                  <a:pt x="6334538" y="4206498"/>
                </a:lnTo>
                <a:lnTo>
                  <a:pt x="0" y="4206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80206" y="-146970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43352" y="9663300"/>
            <a:ext cx="2087752" cy="1958944"/>
          </a:xfrm>
          <a:custGeom>
            <a:avLst/>
            <a:gdLst/>
            <a:ahLst/>
            <a:cxnLst/>
            <a:rect l="l" t="t" r="r" b="b"/>
            <a:pathLst>
              <a:path w="2087752" h="1958944">
                <a:moveTo>
                  <a:pt x="0" y="0"/>
                </a:moveTo>
                <a:lnTo>
                  <a:pt x="2087752" y="0"/>
                </a:lnTo>
                <a:lnTo>
                  <a:pt x="2087752" y="1958944"/>
                </a:lnTo>
                <a:lnTo>
                  <a:pt x="0" y="1958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4320887" y="5997390"/>
            <a:ext cx="2380126" cy="9525"/>
          </a:xfrm>
          <a:prstGeom prst="line">
            <a:avLst/>
          </a:prstGeom>
          <a:ln w="9525" cap="rnd">
            <a:solidFill>
              <a:srgbClr val="64728D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9" name="AutoShape 19"/>
          <p:cNvSpPr/>
          <p:nvPr/>
        </p:nvSpPr>
        <p:spPr>
          <a:xfrm>
            <a:off x="7952837" y="5997390"/>
            <a:ext cx="2380126" cy="9525"/>
          </a:xfrm>
          <a:prstGeom prst="line">
            <a:avLst/>
          </a:prstGeom>
          <a:ln w="9525" cap="rnd">
            <a:solidFill>
              <a:srgbClr val="64728D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>
            <a:off x="11584787" y="5997390"/>
            <a:ext cx="2380126" cy="9525"/>
          </a:xfrm>
          <a:prstGeom prst="line">
            <a:avLst/>
          </a:prstGeom>
          <a:ln w="9525" cap="rnd">
            <a:solidFill>
              <a:srgbClr val="64728D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7FA22D-7034-0DEB-76C1-30392A93AA44}"/>
              </a:ext>
            </a:extLst>
          </p:cNvPr>
          <p:cNvGrpSpPr/>
          <p:nvPr/>
        </p:nvGrpSpPr>
        <p:grpSpPr>
          <a:xfrm>
            <a:off x="6691600" y="5361990"/>
            <a:ext cx="1270800" cy="1270800"/>
            <a:chOff x="6691600" y="5361990"/>
            <a:chExt cx="1270800" cy="1270800"/>
          </a:xfrm>
        </p:grpSpPr>
        <p:grpSp>
          <p:nvGrpSpPr>
            <p:cNvPr id="12" name="Group 12"/>
            <p:cNvGrpSpPr/>
            <p:nvPr/>
          </p:nvGrpSpPr>
          <p:grpSpPr>
            <a:xfrm>
              <a:off x="6691600" y="5361990"/>
              <a:ext cx="1270800" cy="1270800"/>
              <a:chOff x="0" y="0"/>
              <a:chExt cx="1694400" cy="1694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6891601" y="5562031"/>
              <a:ext cx="870750" cy="870750"/>
            </a:xfrm>
            <a:custGeom>
              <a:avLst/>
              <a:gdLst/>
              <a:ahLst/>
              <a:cxnLst/>
              <a:rect l="l" t="t" r="r" b="b"/>
              <a:pathLst>
                <a:path w="870750" h="870750">
                  <a:moveTo>
                    <a:pt x="0" y="0"/>
                  </a:moveTo>
                  <a:lnTo>
                    <a:pt x="870750" y="0"/>
                  </a:lnTo>
                  <a:lnTo>
                    <a:pt x="870750" y="870750"/>
                  </a:lnTo>
                  <a:lnTo>
                    <a:pt x="0" y="870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AC7F4C-0655-A2E5-A444-9A225BB143B2}"/>
              </a:ext>
            </a:extLst>
          </p:cNvPr>
          <p:cNvGrpSpPr/>
          <p:nvPr/>
        </p:nvGrpSpPr>
        <p:grpSpPr>
          <a:xfrm>
            <a:off x="10323550" y="5361990"/>
            <a:ext cx="1270800" cy="1270800"/>
            <a:chOff x="10323550" y="5361990"/>
            <a:chExt cx="1270800" cy="1270800"/>
          </a:xfrm>
        </p:grpSpPr>
        <p:grpSp>
          <p:nvGrpSpPr>
            <p:cNvPr id="14" name="Group 14"/>
            <p:cNvGrpSpPr/>
            <p:nvPr/>
          </p:nvGrpSpPr>
          <p:grpSpPr>
            <a:xfrm>
              <a:off x="10323550" y="5361990"/>
              <a:ext cx="1270800" cy="1270800"/>
              <a:chOff x="0" y="0"/>
              <a:chExt cx="1694400" cy="1694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2" name="Freeform 22"/>
            <p:cNvSpPr/>
            <p:nvPr/>
          </p:nvSpPr>
          <p:spPr>
            <a:xfrm>
              <a:off x="10562372" y="5562031"/>
              <a:ext cx="793155" cy="793155"/>
            </a:xfrm>
            <a:custGeom>
              <a:avLst/>
              <a:gdLst/>
              <a:ahLst/>
              <a:cxnLst/>
              <a:rect l="l" t="t" r="r" b="b"/>
              <a:pathLst>
                <a:path w="793155" h="793155">
                  <a:moveTo>
                    <a:pt x="0" y="0"/>
                  </a:moveTo>
                  <a:lnTo>
                    <a:pt x="793156" y="0"/>
                  </a:lnTo>
                  <a:lnTo>
                    <a:pt x="793156" y="793155"/>
                  </a:lnTo>
                  <a:lnTo>
                    <a:pt x="0" y="79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9B8AAE-75E2-9951-FE00-EFD60A8D1E32}"/>
              </a:ext>
            </a:extLst>
          </p:cNvPr>
          <p:cNvGrpSpPr/>
          <p:nvPr/>
        </p:nvGrpSpPr>
        <p:grpSpPr>
          <a:xfrm>
            <a:off x="13955500" y="5361990"/>
            <a:ext cx="1270800" cy="1270800"/>
            <a:chOff x="13955500" y="5361990"/>
            <a:chExt cx="1270800" cy="1270800"/>
          </a:xfrm>
        </p:grpSpPr>
        <p:grpSp>
          <p:nvGrpSpPr>
            <p:cNvPr id="16" name="Group 16"/>
            <p:cNvGrpSpPr/>
            <p:nvPr/>
          </p:nvGrpSpPr>
          <p:grpSpPr>
            <a:xfrm>
              <a:off x="13955500" y="5361990"/>
              <a:ext cx="1270800" cy="1270800"/>
              <a:chOff x="0" y="0"/>
              <a:chExt cx="1694400" cy="1694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3" name="Freeform 23"/>
            <p:cNvSpPr/>
            <p:nvPr/>
          </p:nvSpPr>
          <p:spPr>
            <a:xfrm>
              <a:off x="14132097" y="5538603"/>
              <a:ext cx="917606" cy="917606"/>
            </a:xfrm>
            <a:custGeom>
              <a:avLst/>
              <a:gdLst/>
              <a:ahLst/>
              <a:cxnLst/>
              <a:rect l="l" t="t" r="r" b="b"/>
              <a:pathLst>
                <a:path w="917606" h="917606">
                  <a:moveTo>
                    <a:pt x="0" y="0"/>
                  </a:moveTo>
                  <a:lnTo>
                    <a:pt x="917606" y="0"/>
                  </a:lnTo>
                  <a:lnTo>
                    <a:pt x="917606" y="917606"/>
                  </a:lnTo>
                  <a:lnTo>
                    <a:pt x="0" y="917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531425" y="971950"/>
            <a:ext cx="15225150" cy="97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Methodology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68725" y="7693775"/>
            <a:ext cx="4316550" cy="97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>
                <a:solidFill>
                  <a:srgbClr val="444953"/>
                </a:solidFill>
                <a:latin typeface="Arimo"/>
              </a:rPr>
              <a:t>Extracting emotion labels from videos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00675" y="3899595"/>
            <a:ext cx="4316550" cy="97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>
                <a:solidFill>
                  <a:srgbClr val="444953"/>
                </a:solidFill>
                <a:latin typeface="Arimo"/>
              </a:rPr>
              <a:t>Preparing data for model training and testing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58525" y="7723299"/>
            <a:ext cx="5064750" cy="97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>
                <a:solidFill>
                  <a:srgbClr val="444953"/>
                </a:solidFill>
                <a:latin typeface="Arimo"/>
              </a:rPr>
              <a:t>Breakdown of model architecture and components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6775" y="3656708"/>
            <a:ext cx="4316550" cy="145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>
                <a:solidFill>
                  <a:srgbClr val="444953"/>
                </a:solidFill>
                <a:latin typeface="Arimo"/>
              </a:rPr>
              <a:t>Description of the datasets used to train and evaluate the model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36775" y="2828783"/>
            <a:ext cx="4323150" cy="78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dirty="0">
                <a:solidFill>
                  <a:srgbClr val="444953"/>
                </a:solidFill>
                <a:latin typeface="EB Garamond Bold"/>
              </a:rPr>
              <a:t>Data Collection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22001" y="6865850"/>
            <a:ext cx="5809950" cy="78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>
                <a:solidFill>
                  <a:srgbClr val="444953"/>
                </a:solidFill>
                <a:latin typeface="EB Garamond Bold"/>
              </a:rPr>
              <a:t>Emotion Recognition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26575" y="3069074"/>
            <a:ext cx="5064750" cy="78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dirty="0">
                <a:solidFill>
                  <a:srgbClr val="444953"/>
                </a:solidFill>
                <a:latin typeface="EB Garamond Bold"/>
              </a:rPr>
              <a:t>Data Pre-Processing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53851" y="6927584"/>
            <a:ext cx="4913550" cy="72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>
                <a:solidFill>
                  <a:srgbClr val="444953"/>
                </a:solidFill>
                <a:latin typeface="EB Garamond Bold"/>
              </a:rPr>
              <a:t>Model Development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4F0BCD-E661-568B-63F8-1C97A1BB2A68}"/>
              </a:ext>
            </a:extLst>
          </p:cNvPr>
          <p:cNvGrpSpPr/>
          <p:nvPr/>
        </p:nvGrpSpPr>
        <p:grpSpPr>
          <a:xfrm>
            <a:off x="3059650" y="5361990"/>
            <a:ext cx="1270800" cy="1270800"/>
            <a:chOff x="3059650" y="5361990"/>
            <a:chExt cx="1270800" cy="1270800"/>
          </a:xfrm>
        </p:grpSpPr>
        <p:grpSp>
          <p:nvGrpSpPr>
            <p:cNvPr id="10" name="Group 10"/>
            <p:cNvGrpSpPr/>
            <p:nvPr/>
          </p:nvGrpSpPr>
          <p:grpSpPr>
            <a:xfrm>
              <a:off x="3059650" y="5361990"/>
              <a:ext cx="1270800" cy="1270800"/>
              <a:chOff x="0" y="0"/>
              <a:chExt cx="1694400" cy="1694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33" name="Freeform 33"/>
            <p:cNvSpPr/>
            <p:nvPr/>
          </p:nvSpPr>
          <p:spPr>
            <a:xfrm>
              <a:off x="3361910" y="5593102"/>
              <a:ext cx="787565" cy="789525"/>
            </a:xfrm>
            <a:custGeom>
              <a:avLst/>
              <a:gdLst/>
              <a:ahLst/>
              <a:cxnLst/>
              <a:rect l="l" t="t" r="r" b="b"/>
              <a:pathLst>
                <a:path w="787565" h="789525">
                  <a:moveTo>
                    <a:pt x="0" y="0"/>
                  </a:moveTo>
                  <a:lnTo>
                    <a:pt x="787565" y="0"/>
                  </a:lnTo>
                  <a:lnTo>
                    <a:pt x="787565" y="789525"/>
                  </a:lnTo>
                  <a:lnTo>
                    <a:pt x="0" y="78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D34239-3725-D038-4678-8088D8F46733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7666905" flipH="1">
            <a:off x="-343526" y="6632294"/>
            <a:ext cx="7982246" cy="8690908"/>
          </a:xfrm>
          <a:custGeom>
            <a:avLst/>
            <a:gdLst/>
            <a:ahLst/>
            <a:cxnLst/>
            <a:rect l="l" t="t" r="r" b="b"/>
            <a:pathLst>
              <a:path w="7982246" h="8690908">
                <a:moveTo>
                  <a:pt x="7982246" y="0"/>
                </a:moveTo>
                <a:lnTo>
                  <a:pt x="0" y="0"/>
                </a:lnTo>
                <a:lnTo>
                  <a:pt x="0" y="8690908"/>
                </a:lnTo>
                <a:lnTo>
                  <a:pt x="7982246" y="8690908"/>
                </a:lnTo>
                <a:lnTo>
                  <a:pt x="798224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-3560968" y="-4131900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9927682" y="-100739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613369" flipH="1">
            <a:off x="498200" y="7473654"/>
            <a:ext cx="2641780" cy="1764450"/>
          </a:xfrm>
          <a:custGeom>
            <a:avLst/>
            <a:gdLst/>
            <a:ahLst/>
            <a:cxnLst/>
            <a:rect l="l" t="t" r="r" b="b"/>
            <a:pathLst>
              <a:path w="2641780" h="1764450">
                <a:moveTo>
                  <a:pt x="2641780" y="0"/>
                </a:moveTo>
                <a:lnTo>
                  <a:pt x="0" y="0"/>
                </a:lnTo>
                <a:lnTo>
                  <a:pt x="0" y="1764450"/>
                </a:lnTo>
                <a:lnTo>
                  <a:pt x="2641780" y="1764450"/>
                </a:lnTo>
                <a:lnTo>
                  <a:pt x="26417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840043" flipH="1">
            <a:off x="-211702" y="-18970"/>
            <a:ext cx="4725752" cy="3112300"/>
          </a:xfrm>
          <a:custGeom>
            <a:avLst/>
            <a:gdLst/>
            <a:ahLst/>
            <a:cxnLst/>
            <a:rect l="l" t="t" r="r" b="b"/>
            <a:pathLst>
              <a:path w="4725752" h="3112300">
                <a:moveTo>
                  <a:pt x="4725752" y="0"/>
                </a:moveTo>
                <a:lnTo>
                  <a:pt x="0" y="0"/>
                </a:lnTo>
                <a:lnTo>
                  <a:pt x="0" y="3112300"/>
                </a:lnTo>
                <a:lnTo>
                  <a:pt x="4725752" y="3112300"/>
                </a:lnTo>
                <a:lnTo>
                  <a:pt x="47257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H="1">
            <a:off x="8813348" y="-668670"/>
            <a:ext cx="1593200" cy="1764448"/>
          </a:xfrm>
          <a:custGeom>
            <a:avLst/>
            <a:gdLst/>
            <a:ahLst/>
            <a:cxnLst/>
            <a:rect l="l" t="t" r="r" b="b"/>
            <a:pathLst>
              <a:path w="1593200" h="1764448">
                <a:moveTo>
                  <a:pt x="1593200" y="0"/>
                </a:moveTo>
                <a:lnTo>
                  <a:pt x="0" y="0"/>
                </a:lnTo>
                <a:lnTo>
                  <a:pt x="0" y="1764448"/>
                </a:lnTo>
                <a:lnTo>
                  <a:pt x="1593200" y="1764448"/>
                </a:lnTo>
                <a:lnTo>
                  <a:pt x="15932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799956" flipH="1">
            <a:off x="-3915300" y="1714018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8"/>
            <a:stretch>
              <a:fillRect l="-9431" r="-9431"/>
            </a:stretch>
          </a:blipFill>
        </p:spPr>
      </p:sp>
      <p:sp>
        <p:nvSpPr>
          <p:cNvPr id="10" name="Freeform 10"/>
          <p:cNvSpPr/>
          <p:nvPr/>
        </p:nvSpPr>
        <p:spPr>
          <a:xfrm rot="7392123" flipH="1">
            <a:off x="13323836" y="7979836"/>
            <a:ext cx="9029006" cy="5995798"/>
          </a:xfrm>
          <a:custGeom>
            <a:avLst/>
            <a:gdLst/>
            <a:ahLst/>
            <a:cxnLst/>
            <a:rect l="l" t="t" r="r" b="b"/>
            <a:pathLst>
              <a:path w="9029006" h="5995798">
                <a:moveTo>
                  <a:pt x="9029006" y="0"/>
                </a:moveTo>
                <a:lnTo>
                  <a:pt x="0" y="0"/>
                </a:lnTo>
                <a:lnTo>
                  <a:pt x="0" y="5995798"/>
                </a:lnTo>
                <a:lnTo>
                  <a:pt x="9029006" y="5995798"/>
                </a:lnTo>
                <a:lnTo>
                  <a:pt x="9029006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 flipH="1">
            <a:off x="13457346" y="-4314318"/>
            <a:ext cx="6981550" cy="7241096"/>
          </a:xfrm>
          <a:custGeom>
            <a:avLst/>
            <a:gdLst/>
            <a:ahLst/>
            <a:cxnLst/>
            <a:rect l="l" t="t" r="r" b="b"/>
            <a:pathLst>
              <a:path w="6981550" h="7241096">
                <a:moveTo>
                  <a:pt x="6981550" y="0"/>
                </a:moveTo>
                <a:lnTo>
                  <a:pt x="0" y="0"/>
                </a:lnTo>
                <a:lnTo>
                  <a:pt x="0" y="7241096"/>
                </a:lnTo>
                <a:lnTo>
                  <a:pt x="6981550" y="7241096"/>
                </a:lnTo>
                <a:lnTo>
                  <a:pt x="698155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50450" y="2983057"/>
            <a:ext cx="11587101" cy="4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5"/>
              </a:lnSpc>
            </a:pPr>
            <a:r>
              <a:rPr lang="en-US" sz="12062" dirty="0">
                <a:solidFill>
                  <a:srgbClr val="444953"/>
                </a:solidFill>
                <a:latin typeface="EB Garamond Bold"/>
              </a:rPr>
              <a:t>Data </a:t>
            </a:r>
          </a:p>
          <a:p>
            <a:pPr algn="ctr">
              <a:lnSpc>
                <a:spcPts val="16645"/>
              </a:lnSpc>
            </a:pPr>
            <a:r>
              <a:rPr lang="en-US" sz="12062" dirty="0">
                <a:solidFill>
                  <a:srgbClr val="444953"/>
                </a:solidFill>
                <a:latin typeface="EB Garamond Bold"/>
              </a:rPr>
              <a:t>Collection</a:t>
            </a:r>
          </a:p>
        </p:txBody>
      </p:sp>
      <p:sp>
        <p:nvSpPr>
          <p:cNvPr id="13" name="Freeform 13"/>
          <p:cNvSpPr/>
          <p:nvPr/>
        </p:nvSpPr>
        <p:spPr>
          <a:xfrm rot="8542753" flipH="1">
            <a:off x="11765224" y="6683188"/>
            <a:ext cx="6404404" cy="2569374"/>
          </a:xfrm>
          <a:custGeom>
            <a:avLst/>
            <a:gdLst/>
            <a:ahLst/>
            <a:cxnLst/>
            <a:rect l="l" t="t" r="r" b="b"/>
            <a:pathLst>
              <a:path w="6404404" h="2569374">
                <a:moveTo>
                  <a:pt x="6404404" y="0"/>
                </a:moveTo>
                <a:lnTo>
                  <a:pt x="0" y="0"/>
                </a:lnTo>
                <a:lnTo>
                  <a:pt x="0" y="2569374"/>
                </a:lnTo>
                <a:lnTo>
                  <a:pt x="6404404" y="2569374"/>
                </a:lnTo>
                <a:lnTo>
                  <a:pt x="640440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2600" y="2254500"/>
            <a:ext cx="9715200" cy="5778000"/>
          </a:xfrm>
          <a:custGeom>
            <a:avLst/>
            <a:gdLst/>
            <a:ahLst/>
            <a:cxnLst/>
            <a:rect l="l" t="t" r="r" b="b"/>
            <a:pathLst>
              <a:path w="9715200" h="5778000">
                <a:moveTo>
                  <a:pt x="0" y="0"/>
                </a:moveTo>
                <a:lnTo>
                  <a:pt x="9715200" y="0"/>
                </a:lnTo>
                <a:lnTo>
                  <a:pt x="9715200" y="5778000"/>
                </a:lnTo>
                <a:lnTo>
                  <a:pt x="0" y="5778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39" b="-73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221525" y="2264150"/>
            <a:ext cx="7542750" cy="21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88"/>
              </a:lnSpc>
            </a:pPr>
            <a:r>
              <a:rPr lang="en-US" sz="7600">
                <a:solidFill>
                  <a:srgbClr val="444953"/>
                </a:solidFill>
                <a:latin typeface="EB Garamond Bold"/>
              </a:rPr>
              <a:t>Celeb-DF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21525" y="4472450"/>
            <a:ext cx="6656550" cy="220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dirty="0">
                <a:solidFill>
                  <a:srgbClr val="444953"/>
                </a:solidFill>
                <a:latin typeface="Arimo"/>
              </a:rPr>
              <a:t>A comprehensive collection of videos assembled to focus on detecting deepfake videos involving the manipulation of celebrities’ faces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9619" y="8216723"/>
            <a:ext cx="930116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444953"/>
                </a:solidFill>
                <a:latin typeface="Arimo"/>
              </a:rPr>
              <a:t> Examples videos from the Celeb-DF dataset (Megahed et al., 2023)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CDFF-83C5-D149-368E-F682784A6226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6772" y="940400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600946" y="1056535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6312650" y="-368124"/>
            <a:ext cx="3701196" cy="1668150"/>
          </a:xfrm>
          <a:custGeom>
            <a:avLst/>
            <a:gdLst/>
            <a:ahLst/>
            <a:cxnLst/>
            <a:rect l="l" t="t" r="r" b="b"/>
            <a:pathLst>
              <a:path w="3701196" h="1668150">
                <a:moveTo>
                  <a:pt x="0" y="0"/>
                </a:moveTo>
                <a:lnTo>
                  <a:pt x="3701196" y="0"/>
                </a:lnTo>
                <a:lnTo>
                  <a:pt x="3701196" y="1668150"/>
                </a:lnTo>
                <a:lnTo>
                  <a:pt x="0" y="166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125" b="-141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30932" y="-1209578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007323">
            <a:off x="16897021" y="3614004"/>
            <a:ext cx="8517148" cy="9273308"/>
          </a:xfrm>
          <a:custGeom>
            <a:avLst/>
            <a:gdLst/>
            <a:ahLst/>
            <a:cxnLst/>
            <a:rect l="l" t="t" r="r" b="b"/>
            <a:pathLst>
              <a:path w="8517148" h="9273308">
                <a:moveTo>
                  <a:pt x="0" y="0"/>
                </a:moveTo>
                <a:lnTo>
                  <a:pt x="8517148" y="0"/>
                </a:lnTo>
                <a:lnTo>
                  <a:pt x="8517148" y="9273308"/>
                </a:lnTo>
                <a:lnTo>
                  <a:pt x="0" y="9273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4555981">
            <a:off x="-6199776" y="-6153826"/>
            <a:ext cx="8517148" cy="9273312"/>
          </a:xfrm>
          <a:custGeom>
            <a:avLst/>
            <a:gdLst/>
            <a:ahLst/>
            <a:cxnLst/>
            <a:rect l="l" t="t" r="r" b="b"/>
            <a:pathLst>
              <a:path w="8517148" h="9273312">
                <a:moveTo>
                  <a:pt x="0" y="0"/>
                </a:moveTo>
                <a:lnTo>
                  <a:pt x="8517148" y="0"/>
                </a:lnTo>
                <a:lnTo>
                  <a:pt x="8517148" y="9273312"/>
                </a:lnTo>
                <a:lnTo>
                  <a:pt x="0" y="9273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1425" y="971950"/>
            <a:ext cx="152251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444953"/>
                </a:solidFill>
                <a:latin typeface="EB Garamond Bold"/>
              </a:rPr>
              <a:t>Agenda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47642" y="2832188"/>
            <a:ext cx="4428150" cy="1933575"/>
            <a:chOff x="0" y="0"/>
            <a:chExt cx="5904200" cy="2578100"/>
          </a:xfrm>
        </p:grpSpPr>
        <p:sp>
          <p:nvSpPr>
            <p:cNvPr id="10" name="TextBox 10"/>
            <p:cNvSpPr txBox="1"/>
            <p:nvPr/>
          </p:nvSpPr>
          <p:spPr>
            <a:xfrm>
              <a:off x="1712902" y="-9525"/>
              <a:ext cx="21594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89075"/>
              <a:ext cx="5904200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9"/>
                </a:lnSpc>
              </a:pPr>
              <a:r>
                <a:rPr lang="en-US" sz="4999">
                  <a:solidFill>
                    <a:srgbClr val="444953"/>
                  </a:solidFill>
                  <a:latin typeface="EB Garamond Bold"/>
                </a:rPr>
                <a:t>Introduction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58549" y="6234929"/>
            <a:ext cx="4428150" cy="1990725"/>
            <a:chOff x="0" y="0"/>
            <a:chExt cx="5904200" cy="2654300"/>
          </a:xfrm>
        </p:grpSpPr>
        <p:sp>
          <p:nvSpPr>
            <p:cNvPr id="13" name="TextBox 13"/>
            <p:cNvSpPr txBox="1"/>
            <p:nvPr/>
          </p:nvSpPr>
          <p:spPr>
            <a:xfrm>
              <a:off x="1872400" y="-9525"/>
              <a:ext cx="21594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65275"/>
              <a:ext cx="5904200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9"/>
                </a:lnSpc>
              </a:pPr>
              <a:r>
                <a:rPr lang="en-US" sz="4999">
                  <a:solidFill>
                    <a:srgbClr val="444953"/>
                  </a:solidFill>
                  <a:latin typeface="EB Garamond Bold"/>
                </a:rPr>
                <a:t>Methodology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35555" y="6234929"/>
            <a:ext cx="4018419" cy="2857500"/>
            <a:chOff x="0" y="0"/>
            <a:chExt cx="5357892" cy="3810000"/>
          </a:xfrm>
        </p:grpSpPr>
        <p:sp>
          <p:nvSpPr>
            <p:cNvPr id="16" name="TextBox 16"/>
            <p:cNvSpPr txBox="1"/>
            <p:nvPr/>
          </p:nvSpPr>
          <p:spPr>
            <a:xfrm>
              <a:off x="1599246" y="-9525"/>
              <a:ext cx="21594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565275"/>
              <a:ext cx="5357892" cy="224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9"/>
                </a:lnSpc>
              </a:pPr>
              <a:r>
                <a:rPr lang="en-US" sz="4999">
                  <a:solidFill>
                    <a:srgbClr val="444953"/>
                  </a:solidFill>
                  <a:latin typeface="EB Garamond Bold"/>
                </a:rPr>
                <a:t>Results &amp; Analysis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00158" y="2794001"/>
            <a:ext cx="4428150" cy="1971762"/>
            <a:chOff x="0" y="0"/>
            <a:chExt cx="5904200" cy="2629016"/>
          </a:xfrm>
        </p:grpSpPr>
        <p:sp>
          <p:nvSpPr>
            <p:cNvPr id="19" name="TextBox 19"/>
            <p:cNvSpPr txBox="1"/>
            <p:nvPr/>
          </p:nvSpPr>
          <p:spPr>
            <a:xfrm>
              <a:off x="1872400" y="-9525"/>
              <a:ext cx="21594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539991"/>
              <a:ext cx="5904200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9"/>
                </a:lnSpc>
              </a:pPr>
              <a:r>
                <a:rPr lang="en-US" sz="4999">
                  <a:solidFill>
                    <a:srgbClr val="444953"/>
                  </a:solidFill>
                  <a:latin typeface="EB Garamond Bold"/>
                </a:rPr>
                <a:t>Objectives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84177" y="6234929"/>
            <a:ext cx="4545273" cy="2857500"/>
            <a:chOff x="0" y="0"/>
            <a:chExt cx="6060365" cy="3810000"/>
          </a:xfrm>
        </p:grpSpPr>
        <p:sp>
          <p:nvSpPr>
            <p:cNvPr id="22" name="TextBox 22"/>
            <p:cNvSpPr txBox="1"/>
            <p:nvPr/>
          </p:nvSpPr>
          <p:spPr>
            <a:xfrm>
              <a:off x="1950482" y="-9525"/>
              <a:ext cx="21594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65275"/>
              <a:ext cx="6060365" cy="224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9"/>
                </a:lnSpc>
              </a:pPr>
              <a:r>
                <a:rPr lang="en-US" sz="4999" dirty="0">
                  <a:solidFill>
                    <a:srgbClr val="444953"/>
                  </a:solidFill>
                  <a:latin typeface="EB Garamond Bold"/>
                </a:rPr>
                <a:t>Conclusion &amp; Future Work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412208" y="2832188"/>
            <a:ext cx="4428150" cy="2800350"/>
            <a:chOff x="0" y="0"/>
            <a:chExt cx="5904200" cy="3733800"/>
          </a:xfrm>
        </p:grpSpPr>
        <p:sp>
          <p:nvSpPr>
            <p:cNvPr id="25" name="TextBox 25"/>
            <p:cNvSpPr txBox="1"/>
            <p:nvPr/>
          </p:nvSpPr>
          <p:spPr>
            <a:xfrm>
              <a:off x="1872400" y="-9525"/>
              <a:ext cx="21594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89075"/>
              <a:ext cx="5904200" cy="224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99"/>
                </a:lnSpc>
              </a:pPr>
              <a:r>
                <a:rPr lang="en-US" sz="4999">
                  <a:solidFill>
                    <a:srgbClr val="444953"/>
                  </a:solidFill>
                  <a:latin typeface="EB Garamond Bold"/>
                </a:rPr>
                <a:t>Background &amp; Related Work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773931" y="2602299"/>
            <a:ext cx="1536325" cy="1283428"/>
            <a:chOff x="0" y="0"/>
            <a:chExt cx="2048434" cy="1711237"/>
          </a:xfrm>
        </p:grpSpPr>
        <p:grpSp>
          <p:nvGrpSpPr>
            <p:cNvPr id="28" name="Group 28"/>
            <p:cNvGrpSpPr/>
            <p:nvPr/>
          </p:nvGrpSpPr>
          <p:grpSpPr>
            <a:xfrm>
              <a:off x="168598" y="0"/>
              <a:ext cx="1711237" cy="1711237"/>
              <a:chOff x="0" y="0"/>
              <a:chExt cx="1694400" cy="16944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0" y="236494"/>
              <a:ext cx="2048434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01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446071" y="2602299"/>
            <a:ext cx="1536325" cy="1283428"/>
            <a:chOff x="0" y="0"/>
            <a:chExt cx="2048434" cy="1711237"/>
          </a:xfrm>
        </p:grpSpPr>
        <p:grpSp>
          <p:nvGrpSpPr>
            <p:cNvPr id="32" name="Group 32"/>
            <p:cNvGrpSpPr/>
            <p:nvPr/>
          </p:nvGrpSpPr>
          <p:grpSpPr>
            <a:xfrm>
              <a:off x="168598" y="0"/>
              <a:ext cx="1711237" cy="1711237"/>
              <a:chOff x="0" y="0"/>
              <a:chExt cx="1694400" cy="16944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0" y="236494"/>
              <a:ext cx="2048434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02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858121" y="2602299"/>
            <a:ext cx="1536325" cy="1283428"/>
            <a:chOff x="0" y="0"/>
            <a:chExt cx="2048434" cy="1711237"/>
          </a:xfrm>
        </p:grpSpPr>
        <p:grpSp>
          <p:nvGrpSpPr>
            <p:cNvPr id="36" name="Group 36"/>
            <p:cNvGrpSpPr/>
            <p:nvPr/>
          </p:nvGrpSpPr>
          <p:grpSpPr>
            <a:xfrm>
              <a:off x="168598" y="0"/>
              <a:ext cx="1711237" cy="1711237"/>
              <a:chOff x="0" y="0"/>
              <a:chExt cx="1694400" cy="1694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0" y="236494"/>
              <a:ext cx="2048434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03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804461" y="5946863"/>
            <a:ext cx="1536325" cy="1283428"/>
            <a:chOff x="0" y="0"/>
            <a:chExt cx="2048434" cy="1711237"/>
          </a:xfrm>
        </p:grpSpPr>
        <p:grpSp>
          <p:nvGrpSpPr>
            <p:cNvPr id="40" name="Group 40"/>
            <p:cNvGrpSpPr/>
            <p:nvPr/>
          </p:nvGrpSpPr>
          <p:grpSpPr>
            <a:xfrm>
              <a:off x="168598" y="0"/>
              <a:ext cx="1711237" cy="1711237"/>
              <a:chOff x="0" y="0"/>
              <a:chExt cx="1694400" cy="16944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0" y="236494"/>
              <a:ext cx="2048434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04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476601" y="5946863"/>
            <a:ext cx="1536325" cy="1283428"/>
            <a:chOff x="0" y="0"/>
            <a:chExt cx="2048434" cy="1711237"/>
          </a:xfrm>
        </p:grpSpPr>
        <p:grpSp>
          <p:nvGrpSpPr>
            <p:cNvPr id="44" name="Group 44"/>
            <p:cNvGrpSpPr/>
            <p:nvPr/>
          </p:nvGrpSpPr>
          <p:grpSpPr>
            <a:xfrm>
              <a:off x="168598" y="0"/>
              <a:ext cx="1711237" cy="1711237"/>
              <a:chOff x="0" y="0"/>
              <a:chExt cx="1694400" cy="16944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0" y="236494"/>
              <a:ext cx="2048434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05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888651" y="5946863"/>
            <a:ext cx="1536325" cy="1283428"/>
            <a:chOff x="0" y="0"/>
            <a:chExt cx="2048434" cy="1711237"/>
          </a:xfrm>
        </p:grpSpPr>
        <p:grpSp>
          <p:nvGrpSpPr>
            <p:cNvPr id="48" name="Group 48"/>
            <p:cNvGrpSpPr/>
            <p:nvPr/>
          </p:nvGrpSpPr>
          <p:grpSpPr>
            <a:xfrm>
              <a:off x="168598" y="0"/>
              <a:ext cx="1711237" cy="1711237"/>
              <a:chOff x="0" y="0"/>
              <a:chExt cx="1694400" cy="16944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0" y="236494"/>
              <a:ext cx="2048434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06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49DA7CE-7C9E-0F2A-9E86-E6ADCDE3DA0E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63650" y="1440300"/>
            <a:ext cx="7406400" cy="7406400"/>
          </a:xfrm>
          <a:custGeom>
            <a:avLst/>
            <a:gdLst/>
            <a:ahLst/>
            <a:cxnLst/>
            <a:rect l="l" t="t" r="r" b="b"/>
            <a:pathLst>
              <a:path w="7406400" h="7406400">
                <a:moveTo>
                  <a:pt x="0" y="0"/>
                </a:moveTo>
                <a:lnTo>
                  <a:pt x="7406400" y="0"/>
                </a:lnTo>
                <a:lnTo>
                  <a:pt x="7406400" y="7406400"/>
                </a:lnTo>
                <a:lnTo>
                  <a:pt x="0" y="740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83" b="-108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45725" y="2664496"/>
            <a:ext cx="8606550" cy="278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88"/>
              </a:lnSpc>
            </a:pPr>
            <a:r>
              <a:rPr lang="en-US" sz="7600">
                <a:solidFill>
                  <a:srgbClr val="444953"/>
                </a:solidFill>
                <a:latin typeface="EB Garamond Bold"/>
              </a:rPr>
              <a:t>DeepFake Detection Challenge (DFDC)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5725" y="5545604"/>
            <a:ext cx="7775550" cy="164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dirty="0">
                <a:solidFill>
                  <a:srgbClr val="444953"/>
                </a:solidFill>
                <a:latin typeface="Arimo"/>
              </a:rPr>
              <a:t>Initiative launched by Meta, aimed at encouraging research and development in the detection of deepfake videos.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45392" y="8961000"/>
            <a:ext cx="624291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444953"/>
                </a:solidFill>
                <a:latin typeface="Arimo"/>
              </a:rPr>
              <a:t> Examples videos from the DFDC dataset (Pflaum et al., 2019)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63E41-688A-3CF3-E8B1-6612F0C75097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7666905" flipH="1">
            <a:off x="-343526" y="6632294"/>
            <a:ext cx="7982246" cy="8690908"/>
          </a:xfrm>
          <a:custGeom>
            <a:avLst/>
            <a:gdLst/>
            <a:ahLst/>
            <a:cxnLst/>
            <a:rect l="l" t="t" r="r" b="b"/>
            <a:pathLst>
              <a:path w="7982246" h="8690908">
                <a:moveTo>
                  <a:pt x="7982246" y="0"/>
                </a:moveTo>
                <a:lnTo>
                  <a:pt x="0" y="0"/>
                </a:lnTo>
                <a:lnTo>
                  <a:pt x="0" y="8690908"/>
                </a:lnTo>
                <a:lnTo>
                  <a:pt x="7982246" y="8690908"/>
                </a:lnTo>
                <a:lnTo>
                  <a:pt x="798224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-3560968" y="-4131900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9927682" y="-100739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613369" flipH="1">
            <a:off x="498200" y="7473654"/>
            <a:ext cx="2641780" cy="1764450"/>
          </a:xfrm>
          <a:custGeom>
            <a:avLst/>
            <a:gdLst/>
            <a:ahLst/>
            <a:cxnLst/>
            <a:rect l="l" t="t" r="r" b="b"/>
            <a:pathLst>
              <a:path w="2641780" h="1764450">
                <a:moveTo>
                  <a:pt x="2641780" y="0"/>
                </a:moveTo>
                <a:lnTo>
                  <a:pt x="0" y="0"/>
                </a:lnTo>
                <a:lnTo>
                  <a:pt x="0" y="1764450"/>
                </a:lnTo>
                <a:lnTo>
                  <a:pt x="2641780" y="1764450"/>
                </a:lnTo>
                <a:lnTo>
                  <a:pt x="264178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840043" flipH="1">
            <a:off x="-211702" y="-18970"/>
            <a:ext cx="4725752" cy="3112300"/>
          </a:xfrm>
          <a:custGeom>
            <a:avLst/>
            <a:gdLst/>
            <a:ahLst/>
            <a:cxnLst/>
            <a:rect l="l" t="t" r="r" b="b"/>
            <a:pathLst>
              <a:path w="4725752" h="3112300">
                <a:moveTo>
                  <a:pt x="4725752" y="0"/>
                </a:moveTo>
                <a:lnTo>
                  <a:pt x="0" y="0"/>
                </a:lnTo>
                <a:lnTo>
                  <a:pt x="0" y="3112300"/>
                </a:lnTo>
                <a:lnTo>
                  <a:pt x="4725752" y="3112300"/>
                </a:lnTo>
                <a:lnTo>
                  <a:pt x="472575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H="1">
            <a:off x="8813348" y="-668670"/>
            <a:ext cx="1593200" cy="1764448"/>
          </a:xfrm>
          <a:custGeom>
            <a:avLst/>
            <a:gdLst/>
            <a:ahLst/>
            <a:cxnLst/>
            <a:rect l="l" t="t" r="r" b="b"/>
            <a:pathLst>
              <a:path w="1593200" h="1764448">
                <a:moveTo>
                  <a:pt x="1593200" y="0"/>
                </a:moveTo>
                <a:lnTo>
                  <a:pt x="0" y="0"/>
                </a:lnTo>
                <a:lnTo>
                  <a:pt x="0" y="1764448"/>
                </a:lnTo>
                <a:lnTo>
                  <a:pt x="1593200" y="1764448"/>
                </a:lnTo>
                <a:lnTo>
                  <a:pt x="159320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799956" flipH="1">
            <a:off x="-3915300" y="1714018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9"/>
            <a:stretch>
              <a:fillRect l="-9431" r="-9431"/>
            </a:stretch>
          </a:blipFill>
        </p:spPr>
      </p:sp>
      <p:sp>
        <p:nvSpPr>
          <p:cNvPr id="10" name="Freeform 10"/>
          <p:cNvSpPr/>
          <p:nvPr/>
        </p:nvSpPr>
        <p:spPr>
          <a:xfrm rot="7392123" flipH="1">
            <a:off x="13323836" y="7979836"/>
            <a:ext cx="9029006" cy="5995798"/>
          </a:xfrm>
          <a:custGeom>
            <a:avLst/>
            <a:gdLst/>
            <a:ahLst/>
            <a:cxnLst/>
            <a:rect l="l" t="t" r="r" b="b"/>
            <a:pathLst>
              <a:path w="9029006" h="5995798">
                <a:moveTo>
                  <a:pt x="9029006" y="0"/>
                </a:moveTo>
                <a:lnTo>
                  <a:pt x="0" y="0"/>
                </a:lnTo>
                <a:lnTo>
                  <a:pt x="0" y="5995798"/>
                </a:lnTo>
                <a:lnTo>
                  <a:pt x="9029006" y="5995798"/>
                </a:lnTo>
                <a:lnTo>
                  <a:pt x="9029006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 flipH="1">
            <a:off x="13457346" y="-4314318"/>
            <a:ext cx="6981550" cy="7241096"/>
          </a:xfrm>
          <a:custGeom>
            <a:avLst/>
            <a:gdLst/>
            <a:ahLst/>
            <a:cxnLst/>
            <a:rect l="l" t="t" r="r" b="b"/>
            <a:pathLst>
              <a:path w="6981550" h="7241096">
                <a:moveTo>
                  <a:pt x="6981550" y="0"/>
                </a:moveTo>
                <a:lnTo>
                  <a:pt x="0" y="0"/>
                </a:lnTo>
                <a:lnTo>
                  <a:pt x="0" y="7241096"/>
                </a:lnTo>
                <a:lnTo>
                  <a:pt x="6981550" y="7241096"/>
                </a:lnTo>
                <a:lnTo>
                  <a:pt x="698155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50450" y="2706281"/>
            <a:ext cx="11587101" cy="4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5"/>
              </a:lnSpc>
            </a:pPr>
            <a:r>
              <a:rPr lang="en-US" sz="12062">
                <a:solidFill>
                  <a:srgbClr val="444953"/>
                </a:solidFill>
                <a:latin typeface="EB Garamond Bold"/>
              </a:rPr>
              <a:t>Emotion Recognition</a:t>
            </a:r>
          </a:p>
        </p:txBody>
      </p:sp>
      <p:sp>
        <p:nvSpPr>
          <p:cNvPr id="13" name="Freeform 13"/>
          <p:cNvSpPr/>
          <p:nvPr/>
        </p:nvSpPr>
        <p:spPr>
          <a:xfrm rot="8542753" flipH="1">
            <a:off x="11765224" y="6683188"/>
            <a:ext cx="6404404" cy="2569374"/>
          </a:xfrm>
          <a:custGeom>
            <a:avLst/>
            <a:gdLst/>
            <a:ahLst/>
            <a:cxnLst/>
            <a:rect l="l" t="t" r="r" b="b"/>
            <a:pathLst>
              <a:path w="6404404" h="2569374">
                <a:moveTo>
                  <a:pt x="6404404" y="0"/>
                </a:moveTo>
                <a:lnTo>
                  <a:pt x="0" y="0"/>
                </a:lnTo>
                <a:lnTo>
                  <a:pt x="0" y="2569374"/>
                </a:lnTo>
                <a:lnTo>
                  <a:pt x="6404404" y="2569374"/>
                </a:lnTo>
                <a:lnTo>
                  <a:pt x="6404404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75" y="-9475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639874" y="6689191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4055732" y="0"/>
                </a:moveTo>
                <a:lnTo>
                  <a:pt x="0" y="0"/>
                </a:lnTo>
                <a:lnTo>
                  <a:pt x="0" y="4206494"/>
                </a:lnTo>
                <a:lnTo>
                  <a:pt x="4055732" y="4206494"/>
                </a:lnTo>
                <a:lnTo>
                  <a:pt x="405573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0385" flipH="1">
            <a:off x="-3126954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8517150" y="0"/>
                </a:moveTo>
                <a:lnTo>
                  <a:pt x="0" y="0"/>
                </a:lnTo>
                <a:lnTo>
                  <a:pt x="0" y="9273304"/>
                </a:lnTo>
                <a:lnTo>
                  <a:pt x="8517150" y="9273304"/>
                </a:lnTo>
                <a:lnTo>
                  <a:pt x="85171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7553886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1425" y="971950"/>
            <a:ext cx="15225150" cy="97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Facial Emotion Recognition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264" y="2377821"/>
            <a:ext cx="11578302" cy="674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823" lvl="1" indent="-548411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44953"/>
                </a:solidFill>
                <a:latin typeface="Arimo"/>
              </a:rPr>
              <a:t>Pre-trained FER model by Madhur </a:t>
            </a:r>
            <a:r>
              <a:rPr lang="en-US" sz="3600" dirty="0" err="1">
                <a:solidFill>
                  <a:srgbClr val="444953"/>
                </a:solidFill>
                <a:latin typeface="Arimo"/>
              </a:rPr>
              <a:t>Chhajed</a:t>
            </a:r>
            <a:r>
              <a:rPr lang="en-US" sz="3600" dirty="0">
                <a:solidFill>
                  <a:srgbClr val="444953"/>
                </a:solidFill>
                <a:latin typeface="Arimo"/>
              </a:rPr>
              <a:t> </a:t>
            </a:r>
          </a:p>
          <a:p>
            <a:pPr algn="l">
              <a:lnSpc>
                <a:spcPts val="2700"/>
              </a:lnSpc>
            </a:pPr>
            <a:endParaRPr lang="en-US" sz="3600" dirty="0">
              <a:solidFill>
                <a:srgbClr val="444953"/>
              </a:solidFill>
              <a:latin typeface="Arimo"/>
            </a:endParaRPr>
          </a:p>
          <a:p>
            <a:pPr marL="1096823" lvl="1" indent="-548411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44953"/>
                </a:solidFill>
                <a:latin typeface="Arimo"/>
              </a:rPr>
              <a:t>Modified CNN architecture</a:t>
            </a:r>
          </a:p>
          <a:p>
            <a:pPr algn="l">
              <a:lnSpc>
                <a:spcPts val="2700"/>
              </a:lnSpc>
            </a:pPr>
            <a:endParaRPr lang="en-US" sz="3600" dirty="0">
              <a:solidFill>
                <a:srgbClr val="444953"/>
              </a:solidFill>
              <a:latin typeface="Arimo"/>
            </a:endParaRP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44953"/>
                </a:solidFill>
                <a:latin typeface="Arimo"/>
              </a:rPr>
              <a:t>Trained on the Extended Cohn-Kanade (CK+) dataset</a:t>
            </a:r>
          </a:p>
          <a:p>
            <a:pPr algn="l">
              <a:lnSpc>
                <a:spcPts val="2700"/>
              </a:lnSpc>
            </a:pPr>
            <a:endParaRPr lang="en-US" sz="3600" dirty="0">
              <a:solidFill>
                <a:srgbClr val="444953"/>
              </a:solidFill>
              <a:latin typeface="Arimo"/>
            </a:endParaRP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44953"/>
                </a:solidFill>
                <a:latin typeface="Arimo"/>
              </a:rPr>
              <a:t>7 emotion classes (anger, contempt, disgust, fear, happiness, sadness, surprise)</a:t>
            </a:r>
          </a:p>
          <a:p>
            <a:pPr algn="l">
              <a:lnSpc>
                <a:spcPts val="2700"/>
              </a:lnSpc>
            </a:pPr>
            <a:endParaRPr lang="en-US" sz="3600" dirty="0">
              <a:solidFill>
                <a:srgbClr val="444953"/>
              </a:solidFill>
              <a:latin typeface="Arimo"/>
            </a:endParaRP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44953"/>
                </a:solidFill>
                <a:latin typeface="Arimo"/>
              </a:rPr>
              <a:t>Testing Accuracy = 98%</a:t>
            </a:r>
          </a:p>
          <a:p>
            <a:pPr algn="l">
              <a:lnSpc>
                <a:spcPts val="2700"/>
              </a:lnSpc>
            </a:pPr>
            <a:endParaRPr lang="en-US" sz="3600" dirty="0">
              <a:solidFill>
                <a:srgbClr val="444953"/>
              </a:solidFill>
              <a:latin typeface="Arimo"/>
            </a:endParaRP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44953"/>
                </a:solidFill>
                <a:latin typeface="Arimo"/>
              </a:rPr>
              <a:t>Works on live video stream or video file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191802" y="351250"/>
            <a:ext cx="4872350" cy="9584500"/>
          </a:xfrm>
          <a:custGeom>
            <a:avLst/>
            <a:gdLst/>
            <a:ahLst/>
            <a:cxnLst/>
            <a:rect l="l" t="t" r="r" b="b"/>
            <a:pathLst>
              <a:path w="4872350" h="9584500">
                <a:moveTo>
                  <a:pt x="0" y="0"/>
                </a:moveTo>
                <a:lnTo>
                  <a:pt x="4872350" y="0"/>
                </a:lnTo>
                <a:lnTo>
                  <a:pt x="4872350" y="9584500"/>
                </a:lnTo>
                <a:lnTo>
                  <a:pt x="0" y="9584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3818" r="-51539" b="-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600111" y="9757696"/>
            <a:ext cx="4055732" cy="3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dirty="0">
                <a:solidFill>
                  <a:srgbClr val="444953"/>
                </a:solidFill>
                <a:latin typeface="Arimo"/>
              </a:rPr>
              <a:t>FER System (</a:t>
            </a:r>
            <a:r>
              <a:rPr lang="en-US" sz="2400" dirty="0" err="1">
                <a:solidFill>
                  <a:srgbClr val="444953"/>
                </a:solidFill>
                <a:latin typeface="Arimo"/>
              </a:rPr>
              <a:t>Chhajed</a:t>
            </a:r>
            <a:r>
              <a:rPr lang="en-US" sz="2400" dirty="0">
                <a:solidFill>
                  <a:srgbClr val="444953"/>
                </a:solidFill>
                <a:latin typeface="Arimo"/>
              </a:rPr>
              <a:t>, 2020)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731C4-B73A-4574-807C-9085A3CD002E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 flipH="1">
            <a:off x="15565752" y="71139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04919" flipH="1">
            <a:off x="-273718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7277252" y="0"/>
                </a:moveTo>
                <a:lnTo>
                  <a:pt x="0" y="0"/>
                </a:lnTo>
                <a:lnTo>
                  <a:pt x="0" y="4206502"/>
                </a:lnTo>
                <a:lnTo>
                  <a:pt x="7277252" y="4206502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31425" y="971950"/>
            <a:ext cx="15225150" cy="97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Extraction</a:t>
            </a:r>
          </a:p>
        </p:txBody>
      </p:sp>
      <p:sp>
        <p:nvSpPr>
          <p:cNvPr id="2" name="Freeform 2"/>
          <p:cNvSpPr/>
          <p:nvPr/>
        </p:nvSpPr>
        <p:spPr>
          <a:xfrm>
            <a:off x="12764197" y="3343942"/>
            <a:ext cx="3139245" cy="1765825"/>
          </a:xfrm>
          <a:custGeom>
            <a:avLst/>
            <a:gdLst/>
            <a:ahLst/>
            <a:cxnLst/>
            <a:rect l="l" t="t" r="r" b="b"/>
            <a:pathLst>
              <a:path w="3139245" h="1765825">
                <a:moveTo>
                  <a:pt x="0" y="0"/>
                </a:moveTo>
                <a:lnTo>
                  <a:pt x="3139245" y="0"/>
                </a:lnTo>
                <a:lnTo>
                  <a:pt x="3139245" y="1765825"/>
                </a:lnTo>
                <a:lnTo>
                  <a:pt x="0" y="1765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37" r="-3437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071434" y="5603736"/>
            <a:ext cx="3449497" cy="16703"/>
          </a:xfrm>
          <a:prstGeom prst="line">
            <a:avLst/>
          </a:prstGeom>
          <a:ln w="104775" cap="flat">
            <a:solidFill>
              <a:srgbClr val="6D6E7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384559" y="3825052"/>
            <a:ext cx="4565164" cy="3118007"/>
            <a:chOff x="0" y="0"/>
            <a:chExt cx="7620000" cy="52044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20000" cy="4668520"/>
            </a:xfrm>
            <a:custGeom>
              <a:avLst/>
              <a:gdLst/>
              <a:ahLst/>
              <a:cxnLst/>
              <a:rect l="l" t="t" r="r" b="b"/>
              <a:pathLst>
                <a:path w="7620000" h="4668520">
                  <a:moveTo>
                    <a:pt x="0" y="0"/>
                  </a:moveTo>
                  <a:lnTo>
                    <a:pt x="7620000" y="0"/>
                  </a:lnTo>
                  <a:lnTo>
                    <a:pt x="7620000" y="4668520"/>
                  </a:lnTo>
                  <a:lnTo>
                    <a:pt x="0" y="4668520"/>
                  </a:lnTo>
                  <a:close/>
                </a:path>
              </a:pathLst>
            </a:custGeom>
            <a:blipFill>
              <a:blip r:embed="rId6"/>
              <a:stretch>
                <a:fillRect l="-8203" r="-820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4668520"/>
              <a:ext cx="7620000" cy="535940"/>
            </a:xfrm>
            <a:custGeom>
              <a:avLst/>
              <a:gdLst/>
              <a:ahLst/>
              <a:cxnLst/>
              <a:rect l="l" t="t" r="r" b="b"/>
              <a:pathLst>
                <a:path w="7620000" h="535940">
                  <a:moveTo>
                    <a:pt x="0" y="0"/>
                  </a:moveTo>
                  <a:lnTo>
                    <a:pt x="7620000" y="0"/>
                  </a:lnTo>
                  <a:lnTo>
                    <a:pt x="7620000" y="535940"/>
                  </a:lnTo>
                  <a:lnTo>
                    <a:pt x="0" y="535940"/>
                  </a:lnTo>
                  <a:close/>
                </a:path>
              </a:pathLst>
            </a:custGeom>
            <a:solidFill>
              <a:srgbClr val="6D6E7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0" y="4842510"/>
              <a:ext cx="6755130" cy="187960"/>
            </a:xfrm>
            <a:custGeom>
              <a:avLst/>
              <a:gdLst/>
              <a:ahLst/>
              <a:cxnLst/>
              <a:rect l="l" t="t" r="r" b="b"/>
              <a:pathLst>
                <a:path w="6755130" h="187960">
                  <a:moveTo>
                    <a:pt x="4968240" y="93980"/>
                  </a:moveTo>
                  <a:cubicBezTo>
                    <a:pt x="4968240" y="146050"/>
                    <a:pt x="4926330" y="187960"/>
                    <a:pt x="4874260" y="187960"/>
                  </a:cubicBezTo>
                  <a:lnTo>
                    <a:pt x="93980" y="187960"/>
                  </a:lnTo>
                  <a:cubicBezTo>
                    <a:pt x="41910" y="187960"/>
                    <a:pt x="0" y="146050"/>
                    <a:pt x="0" y="93980"/>
                  </a:cubicBezTo>
                  <a:cubicBezTo>
                    <a:pt x="0" y="41910"/>
                    <a:pt x="41910" y="0"/>
                    <a:pt x="93980" y="0"/>
                  </a:cubicBezTo>
                  <a:lnTo>
                    <a:pt x="4875530" y="0"/>
                  </a:lnTo>
                  <a:cubicBezTo>
                    <a:pt x="4926330" y="1270"/>
                    <a:pt x="4968240" y="43180"/>
                    <a:pt x="4968240" y="93980"/>
                  </a:cubicBezTo>
                  <a:close/>
                  <a:moveTo>
                    <a:pt x="6755130" y="93980"/>
                  </a:moveTo>
                  <a:cubicBezTo>
                    <a:pt x="6755130" y="146050"/>
                    <a:pt x="6713220" y="187960"/>
                    <a:pt x="6661150" y="187960"/>
                  </a:cubicBezTo>
                  <a:lnTo>
                    <a:pt x="5876290" y="187960"/>
                  </a:lnTo>
                  <a:cubicBezTo>
                    <a:pt x="5824220" y="187960"/>
                    <a:pt x="5782310" y="146050"/>
                    <a:pt x="5782310" y="93980"/>
                  </a:cubicBezTo>
                  <a:cubicBezTo>
                    <a:pt x="5782310" y="41910"/>
                    <a:pt x="5824220" y="0"/>
                    <a:pt x="5876290" y="0"/>
                  </a:cubicBezTo>
                  <a:lnTo>
                    <a:pt x="6661150" y="0"/>
                  </a:lnTo>
                  <a:cubicBezTo>
                    <a:pt x="6713220" y="1270"/>
                    <a:pt x="6755130" y="43180"/>
                    <a:pt x="6755130" y="93980"/>
                  </a:cubicBez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16280" y="4898390"/>
              <a:ext cx="6282690" cy="78740"/>
            </a:xfrm>
            <a:custGeom>
              <a:avLst/>
              <a:gdLst/>
              <a:ahLst/>
              <a:cxnLst/>
              <a:rect l="l" t="t" r="r" b="b"/>
              <a:pathLst>
                <a:path w="6282690" h="78740">
                  <a:moveTo>
                    <a:pt x="3718560" y="78740"/>
                  </a:moveTo>
                  <a:lnTo>
                    <a:pt x="39370" y="78740"/>
                  </a:lnTo>
                  <a:cubicBezTo>
                    <a:pt x="17780" y="78740"/>
                    <a:pt x="0" y="60960"/>
                    <a:pt x="0" y="39370"/>
                  </a:cubicBezTo>
                  <a:cubicBezTo>
                    <a:pt x="0" y="17780"/>
                    <a:pt x="17780" y="0"/>
                    <a:pt x="39370" y="0"/>
                  </a:cubicBezTo>
                  <a:lnTo>
                    <a:pt x="3718560" y="0"/>
                  </a:lnTo>
                  <a:cubicBezTo>
                    <a:pt x="3740150" y="0"/>
                    <a:pt x="3757930" y="17780"/>
                    <a:pt x="3757930" y="39370"/>
                  </a:cubicBezTo>
                  <a:cubicBezTo>
                    <a:pt x="3757930" y="60960"/>
                    <a:pt x="3740150" y="78740"/>
                    <a:pt x="3718560" y="78740"/>
                  </a:cubicBezTo>
                  <a:close/>
                  <a:moveTo>
                    <a:pt x="6243320" y="78740"/>
                  </a:moveTo>
                  <a:lnTo>
                    <a:pt x="5807710" y="78740"/>
                  </a:lnTo>
                  <a:cubicBezTo>
                    <a:pt x="5786120" y="78740"/>
                    <a:pt x="5768340" y="60960"/>
                    <a:pt x="5768340" y="39370"/>
                  </a:cubicBezTo>
                  <a:cubicBezTo>
                    <a:pt x="5768340" y="17780"/>
                    <a:pt x="5786120" y="0"/>
                    <a:pt x="5807710" y="0"/>
                  </a:cubicBezTo>
                  <a:lnTo>
                    <a:pt x="6243320" y="0"/>
                  </a:lnTo>
                  <a:cubicBezTo>
                    <a:pt x="6264910" y="0"/>
                    <a:pt x="6282690" y="17780"/>
                    <a:pt x="6282690" y="39370"/>
                  </a:cubicBezTo>
                  <a:cubicBezTo>
                    <a:pt x="6282690" y="60960"/>
                    <a:pt x="6266180" y="78740"/>
                    <a:pt x="6243320" y="78740"/>
                  </a:cubicBezTo>
                  <a:close/>
                </a:path>
              </a:pathLst>
            </a:custGeom>
            <a:solidFill>
              <a:srgbClr val="C8D0D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98190" y="1993900"/>
              <a:ext cx="1023620" cy="1023620"/>
            </a:xfrm>
            <a:custGeom>
              <a:avLst/>
              <a:gdLst/>
              <a:ahLst/>
              <a:cxnLst/>
              <a:rect l="l" t="t" r="r" b="b"/>
              <a:pathLst>
                <a:path w="1023620" h="1023620">
                  <a:moveTo>
                    <a:pt x="511810" y="0"/>
                  </a:moveTo>
                  <a:cubicBezTo>
                    <a:pt x="228600" y="0"/>
                    <a:pt x="0" y="228600"/>
                    <a:pt x="0" y="511810"/>
                  </a:cubicBezTo>
                  <a:cubicBezTo>
                    <a:pt x="0" y="795020"/>
                    <a:pt x="229870" y="1023620"/>
                    <a:pt x="511810" y="1023620"/>
                  </a:cubicBezTo>
                  <a:cubicBezTo>
                    <a:pt x="795020" y="1023620"/>
                    <a:pt x="1023620" y="795020"/>
                    <a:pt x="1023620" y="511810"/>
                  </a:cubicBezTo>
                  <a:cubicBezTo>
                    <a:pt x="1023620" y="228600"/>
                    <a:pt x="795020" y="0"/>
                    <a:pt x="511810" y="0"/>
                  </a:cubicBezTo>
                  <a:close/>
                  <a:moveTo>
                    <a:pt x="382270" y="806450"/>
                  </a:moveTo>
                  <a:lnTo>
                    <a:pt x="382270" y="232410"/>
                  </a:lnTo>
                  <a:lnTo>
                    <a:pt x="802640" y="519430"/>
                  </a:lnTo>
                  <a:lnTo>
                    <a:pt x="382270" y="806450"/>
                  </a:lnTo>
                  <a:close/>
                </a:path>
              </a:pathLst>
            </a:custGeom>
            <a:solidFill>
              <a:srgbClr val="C8D0D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2025511" y="3817222"/>
            <a:ext cx="3283300" cy="1728053"/>
          </a:xfrm>
          <a:custGeom>
            <a:avLst/>
            <a:gdLst/>
            <a:ahLst/>
            <a:cxnLst/>
            <a:rect l="l" t="t" r="r" b="b"/>
            <a:pathLst>
              <a:path w="3283300" h="1728053">
                <a:moveTo>
                  <a:pt x="0" y="0"/>
                </a:moveTo>
                <a:lnTo>
                  <a:pt x="3283300" y="0"/>
                </a:lnTo>
                <a:lnTo>
                  <a:pt x="3283300" y="1728053"/>
                </a:lnTo>
                <a:lnTo>
                  <a:pt x="0" y="172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83023" y="4373428"/>
            <a:ext cx="3433656" cy="1807187"/>
          </a:xfrm>
          <a:custGeom>
            <a:avLst/>
            <a:gdLst/>
            <a:ahLst/>
            <a:cxnLst/>
            <a:rect l="l" t="t" r="r" b="b"/>
            <a:pathLst>
              <a:path w="3433656" h="1807187">
                <a:moveTo>
                  <a:pt x="0" y="0"/>
                </a:moveTo>
                <a:lnTo>
                  <a:pt x="3433656" y="0"/>
                </a:lnTo>
                <a:lnTo>
                  <a:pt x="3433656" y="1807187"/>
                </a:lnTo>
                <a:lnTo>
                  <a:pt x="0" y="18071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62501" y="3999350"/>
            <a:ext cx="3145936" cy="138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7"/>
              </a:lnSpc>
            </a:pPr>
            <a:r>
              <a:rPr lang="en-US" sz="3984">
                <a:solidFill>
                  <a:srgbClr val="000000"/>
                </a:solidFill>
                <a:latin typeface="EB Garamond"/>
              </a:rPr>
              <a:t>OpenCV Video Capture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17259300" y="-748901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3111400" y="0"/>
                </a:moveTo>
                <a:lnTo>
                  <a:pt x="0" y="0"/>
                </a:lnTo>
                <a:lnTo>
                  <a:pt x="0" y="2919402"/>
                </a:lnTo>
                <a:lnTo>
                  <a:pt x="3111400" y="2919402"/>
                </a:lnTo>
                <a:lnTo>
                  <a:pt x="311140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526605" y="4978130"/>
            <a:ext cx="3239376" cy="1704935"/>
          </a:xfrm>
          <a:custGeom>
            <a:avLst/>
            <a:gdLst/>
            <a:ahLst/>
            <a:cxnLst/>
            <a:rect l="l" t="t" r="r" b="b"/>
            <a:pathLst>
              <a:path w="3239376" h="1704935">
                <a:moveTo>
                  <a:pt x="0" y="0"/>
                </a:moveTo>
                <a:lnTo>
                  <a:pt x="3239376" y="0"/>
                </a:lnTo>
                <a:lnTo>
                  <a:pt x="3239376" y="1704935"/>
                </a:lnTo>
                <a:lnTo>
                  <a:pt x="0" y="1704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8E5E28-D1E1-CAC5-4DB2-CCF30A5735DE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169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5565752" y="71139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404919" flipH="1">
            <a:off x="-273718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7277252" y="0"/>
                </a:moveTo>
                <a:lnTo>
                  <a:pt x="0" y="0"/>
                </a:lnTo>
                <a:lnTo>
                  <a:pt x="0" y="4206502"/>
                </a:lnTo>
                <a:lnTo>
                  <a:pt x="7277252" y="4206502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241055" y="4846168"/>
            <a:ext cx="2954951" cy="0"/>
          </a:xfrm>
          <a:prstGeom prst="line">
            <a:avLst/>
          </a:prstGeom>
          <a:ln w="114300" cap="flat">
            <a:solidFill>
              <a:srgbClr val="6D6E7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082769" y="3544460"/>
            <a:ext cx="4946492" cy="2603417"/>
          </a:xfrm>
          <a:custGeom>
            <a:avLst/>
            <a:gdLst/>
            <a:ahLst/>
            <a:cxnLst/>
            <a:rect l="l" t="t" r="r" b="b"/>
            <a:pathLst>
              <a:path w="4946492" h="2603417">
                <a:moveTo>
                  <a:pt x="0" y="0"/>
                </a:moveTo>
                <a:lnTo>
                  <a:pt x="4946492" y="0"/>
                </a:lnTo>
                <a:lnTo>
                  <a:pt x="4946492" y="2603417"/>
                </a:lnTo>
                <a:lnTo>
                  <a:pt x="0" y="2603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24529" y="6360011"/>
            <a:ext cx="1244360" cy="67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EB Garamond"/>
              </a:rPr>
              <a:t>Frame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11799" y="3182140"/>
            <a:ext cx="312269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EB Garamond"/>
              </a:rPr>
              <a:t>Haar Cascade Classifier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17030" y="3544460"/>
            <a:ext cx="2603417" cy="3335251"/>
            <a:chOff x="0" y="0"/>
            <a:chExt cx="3471222" cy="44470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71222" cy="3471222"/>
            </a:xfrm>
            <a:custGeom>
              <a:avLst/>
              <a:gdLst/>
              <a:ahLst/>
              <a:cxnLst/>
              <a:rect l="l" t="t" r="r" b="b"/>
              <a:pathLst>
                <a:path w="3471222" h="3471222">
                  <a:moveTo>
                    <a:pt x="0" y="0"/>
                  </a:moveTo>
                  <a:lnTo>
                    <a:pt x="3471222" y="0"/>
                  </a:lnTo>
                  <a:lnTo>
                    <a:pt x="3471222" y="3471222"/>
                  </a:lnTo>
                  <a:lnTo>
                    <a:pt x="0" y="3471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5740" t="-37867" r="-130700" b="-118154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037111" y="3770727"/>
              <a:ext cx="13970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EB Garamond"/>
                </a:rPr>
                <a:t>48 x 48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2041472" y="4846168"/>
            <a:ext cx="1026031" cy="0"/>
          </a:xfrm>
          <a:prstGeom prst="line">
            <a:avLst/>
          </a:prstGeom>
          <a:ln w="114300" cap="flat">
            <a:solidFill>
              <a:srgbClr val="6D6E7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" name="Group 14"/>
          <p:cNvGrpSpPr/>
          <p:nvPr/>
        </p:nvGrpSpPr>
        <p:grpSpPr>
          <a:xfrm>
            <a:off x="13188527" y="3178690"/>
            <a:ext cx="4016705" cy="3334956"/>
            <a:chOff x="0" y="0"/>
            <a:chExt cx="5355606" cy="44466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1017" cy="4446608"/>
            </a:xfrm>
            <a:custGeom>
              <a:avLst/>
              <a:gdLst/>
              <a:ahLst/>
              <a:cxnLst/>
              <a:rect l="l" t="t" r="r" b="b"/>
              <a:pathLst>
                <a:path w="1051017" h="4446608">
                  <a:moveTo>
                    <a:pt x="0" y="0"/>
                  </a:moveTo>
                  <a:lnTo>
                    <a:pt x="1051017" y="0"/>
                  </a:lnTo>
                  <a:lnTo>
                    <a:pt x="1051017" y="4446608"/>
                  </a:lnTo>
                  <a:lnTo>
                    <a:pt x="0" y="4446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flipH="1">
              <a:off x="4304590" y="0"/>
              <a:ext cx="1051017" cy="4446608"/>
            </a:xfrm>
            <a:custGeom>
              <a:avLst/>
              <a:gdLst/>
              <a:ahLst/>
              <a:cxnLst/>
              <a:rect l="l" t="t" r="r" b="b"/>
              <a:pathLst>
                <a:path w="1051017" h="4446608">
                  <a:moveTo>
                    <a:pt x="1051016" y="0"/>
                  </a:moveTo>
                  <a:lnTo>
                    <a:pt x="0" y="0"/>
                  </a:lnTo>
                  <a:lnTo>
                    <a:pt x="0" y="4446608"/>
                  </a:lnTo>
                  <a:lnTo>
                    <a:pt x="1051016" y="4446608"/>
                  </a:lnTo>
                  <a:lnTo>
                    <a:pt x="105101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276094" y="237236"/>
              <a:ext cx="4853167" cy="3943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[[[[0.09411765 0.09411765 0.09411765]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[0.09411765 0.09411765 0.09411765]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[0.10196079 0.10196079 0.10196079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[0.07058824 0.07058824 0.07058824]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[0.07450981 0.07450981 0.07450981]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[0.07450981 0.07450981 0.07450981]]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[[0.07450981 0.07450981 0.07450981]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[0.07450981 0.07450981 0.07450981]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[0.07843138 0.07843138 0.07843138]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[0.07450981 0.07450981 0.07450981] 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[0.07843138 0.07843138 0.07843138]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[0.07843138 0.07843138 0.07843138]]]]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836343" y="6584436"/>
            <a:ext cx="27210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B Garamond"/>
              </a:rPr>
              <a:t>Encoded Frame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1425" y="971950"/>
            <a:ext cx="15225150" cy="97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Extraction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17259300" y="-748901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3111400" y="0"/>
                </a:moveTo>
                <a:lnTo>
                  <a:pt x="0" y="0"/>
                </a:lnTo>
                <a:lnTo>
                  <a:pt x="0" y="2919402"/>
                </a:lnTo>
                <a:lnTo>
                  <a:pt x="3111400" y="2919402"/>
                </a:lnTo>
                <a:lnTo>
                  <a:pt x="311140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84570B-BBDC-D49E-EDEC-C357A5801439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">
            <a:extLst>
              <a:ext uri="{FF2B5EF4-FFF2-40B4-BE49-F238E27FC236}">
                <a16:creationId xmlns:a16="http://schemas.microsoft.com/office/drawing/2014/main" id="{F70AE9E0-9842-6850-5154-EADAD666582D}"/>
              </a:ext>
            </a:extLst>
          </p:cNvPr>
          <p:cNvGrpSpPr/>
          <p:nvPr/>
        </p:nvGrpSpPr>
        <p:grpSpPr>
          <a:xfrm>
            <a:off x="648700" y="3272832"/>
            <a:ext cx="4016705" cy="3334956"/>
            <a:chOff x="0" y="0"/>
            <a:chExt cx="5355606" cy="4446608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454395A-05C8-8FE1-715A-07425CE2A227}"/>
                </a:ext>
              </a:extLst>
            </p:cNvPr>
            <p:cNvSpPr/>
            <p:nvPr/>
          </p:nvSpPr>
          <p:spPr>
            <a:xfrm>
              <a:off x="0" y="0"/>
              <a:ext cx="1051017" cy="4446608"/>
            </a:xfrm>
            <a:custGeom>
              <a:avLst/>
              <a:gdLst/>
              <a:ahLst/>
              <a:cxnLst/>
              <a:rect l="l" t="t" r="r" b="b"/>
              <a:pathLst>
                <a:path w="1051017" h="4446608">
                  <a:moveTo>
                    <a:pt x="0" y="0"/>
                  </a:moveTo>
                  <a:lnTo>
                    <a:pt x="1051017" y="0"/>
                  </a:lnTo>
                  <a:lnTo>
                    <a:pt x="1051017" y="4446608"/>
                  </a:lnTo>
                  <a:lnTo>
                    <a:pt x="0" y="4446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1FAD9F77-5DD2-5A15-CFE6-4ADB9802AD64}"/>
                </a:ext>
              </a:extLst>
            </p:cNvPr>
            <p:cNvSpPr/>
            <p:nvPr/>
          </p:nvSpPr>
          <p:spPr>
            <a:xfrm flipH="1">
              <a:off x="4304590" y="0"/>
              <a:ext cx="1051017" cy="4446608"/>
            </a:xfrm>
            <a:custGeom>
              <a:avLst/>
              <a:gdLst/>
              <a:ahLst/>
              <a:cxnLst/>
              <a:rect l="l" t="t" r="r" b="b"/>
              <a:pathLst>
                <a:path w="1051017" h="4446608">
                  <a:moveTo>
                    <a:pt x="1051016" y="0"/>
                  </a:moveTo>
                  <a:lnTo>
                    <a:pt x="0" y="0"/>
                  </a:lnTo>
                  <a:lnTo>
                    <a:pt x="0" y="4446608"/>
                  </a:lnTo>
                  <a:lnTo>
                    <a:pt x="1051016" y="4446608"/>
                  </a:lnTo>
                  <a:lnTo>
                    <a:pt x="105101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5F8CF8D1-AD8F-A376-A385-76AAB3BCA9F2}"/>
                </a:ext>
              </a:extLst>
            </p:cNvPr>
            <p:cNvSpPr txBox="1"/>
            <p:nvPr/>
          </p:nvSpPr>
          <p:spPr>
            <a:xfrm>
              <a:off x="276094" y="237236"/>
              <a:ext cx="4853167" cy="3943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[[[[0.09411765 0.09411765 0.09411765]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[0.09411765 0.09411765 0.09411765]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[0.10196079 0.10196079 0.10196079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[0.07058824 0.07058824 0.07058824]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[0.07450981 0.07450981 0.07450981]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 [0.07450981 0.07450981 0.07450981]]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[[0.07450981 0.07450981 0.07450981]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[0.07450981 0.07450981 0.07450981]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[0.07843138 0.07843138 0.07843138]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[0.07450981 0.07450981 0.07450981] 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[0.07843138 0.07843138 0.07843138]   </a:t>
              </a:r>
            </a:p>
            <a:p>
              <a:pPr algn="just">
                <a:lnSpc>
                  <a:spcPts val="196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anva Sans"/>
                </a:rPr>
                <a:t>  [0.07843138 0.07843138 0.07843138]]]]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4ECC8E34-FBDD-6BD2-4081-87B5A2D0A0B3}"/>
              </a:ext>
            </a:extLst>
          </p:cNvPr>
          <p:cNvGrpSpPr/>
          <p:nvPr/>
        </p:nvGrpSpPr>
        <p:grpSpPr>
          <a:xfrm>
            <a:off x="6343537" y="3112633"/>
            <a:ext cx="2420463" cy="3655354"/>
            <a:chOff x="0" y="0"/>
            <a:chExt cx="637488" cy="962727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6502352F-0516-88E1-5FC6-5EDE34504784}"/>
                </a:ext>
              </a:extLst>
            </p:cNvPr>
            <p:cNvSpPr/>
            <p:nvPr/>
          </p:nvSpPr>
          <p:spPr>
            <a:xfrm>
              <a:off x="0" y="0"/>
              <a:ext cx="637488" cy="962727"/>
            </a:xfrm>
            <a:custGeom>
              <a:avLst/>
              <a:gdLst/>
              <a:ahLst/>
              <a:cxnLst/>
              <a:rect l="l" t="t" r="r" b="b"/>
              <a:pathLst>
                <a:path w="637488" h="962727">
                  <a:moveTo>
                    <a:pt x="163125" y="0"/>
                  </a:moveTo>
                  <a:lnTo>
                    <a:pt x="474363" y="0"/>
                  </a:lnTo>
                  <a:cubicBezTo>
                    <a:pt x="564455" y="0"/>
                    <a:pt x="637488" y="73034"/>
                    <a:pt x="637488" y="163125"/>
                  </a:cubicBezTo>
                  <a:lnTo>
                    <a:pt x="637488" y="799602"/>
                  </a:lnTo>
                  <a:cubicBezTo>
                    <a:pt x="637488" y="889693"/>
                    <a:pt x="564455" y="962727"/>
                    <a:pt x="474363" y="962727"/>
                  </a:cubicBezTo>
                  <a:lnTo>
                    <a:pt x="163125" y="962727"/>
                  </a:lnTo>
                  <a:cubicBezTo>
                    <a:pt x="73034" y="962727"/>
                    <a:pt x="0" y="889693"/>
                    <a:pt x="0" y="799602"/>
                  </a:cubicBezTo>
                  <a:lnTo>
                    <a:pt x="0" y="163125"/>
                  </a:lnTo>
                  <a:cubicBezTo>
                    <a:pt x="0" y="73034"/>
                    <a:pt x="73034" y="0"/>
                    <a:pt x="163125" y="0"/>
                  </a:cubicBezTo>
                  <a:close/>
                </a:path>
              </a:pathLst>
            </a:custGeom>
            <a:solidFill>
              <a:srgbClr val="9AA7B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9B74923A-9606-D7EA-DDFB-FD1130E41D21}"/>
                </a:ext>
              </a:extLst>
            </p:cNvPr>
            <p:cNvSpPr txBox="1"/>
            <p:nvPr/>
          </p:nvSpPr>
          <p:spPr>
            <a:xfrm>
              <a:off x="0" y="9525"/>
              <a:ext cx="637488" cy="953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39"/>
                </a:lnSpc>
              </a:pPr>
              <a:r>
                <a:rPr lang="en-US" sz="4699">
                  <a:solidFill>
                    <a:srgbClr val="000000"/>
                  </a:solidFill>
                  <a:latin typeface="EB Garamond Semi-Bold"/>
                </a:rPr>
                <a:t>FER Model</a:t>
              </a:r>
            </a:p>
          </p:txBody>
        </p:sp>
      </p:grpSp>
      <p:sp>
        <p:nvSpPr>
          <p:cNvPr id="46" name="TextBox 12">
            <a:extLst>
              <a:ext uri="{FF2B5EF4-FFF2-40B4-BE49-F238E27FC236}">
                <a16:creationId xmlns:a16="http://schemas.microsoft.com/office/drawing/2014/main" id="{9D858C18-58DE-1C06-2E30-96B25C5B5A0B}"/>
              </a:ext>
            </a:extLst>
          </p:cNvPr>
          <p:cNvSpPr txBox="1"/>
          <p:nvPr/>
        </p:nvSpPr>
        <p:spPr>
          <a:xfrm>
            <a:off x="9821540" y="4838710"/>
            <a:ext cx="7817759" cy="431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 Bold"/>
              </a:rPr>
              <a:t>[0.0029, 0.0011, 0.1867, 0.0009, 0.0316, 0.7467]</a:t>
            </a:r>
          </a:p>
        </p:txBody>
      </p:sp>
      <p:sp>
        <p:nvSpPr>
          <p:cNvPr id="47" name="AutoShape 13">
            <a:extLst>
              <a:ext uri="{FF2B5EF4-FFF2-40B4-BE49-F238E27FC236}">
                <a16:creationId xmlns:a16="http://schemas.microsoft.com/office/drawing/2014/main" id="{8BB0619C-9FF1-B333-4B12-932158B869A2}"/>
              </a:ext>
            </a:extLst>
          </p:cNvPr>
          <p:cNvSpPr/>
          <p:nvPr/>
        </p:nvSpPr>
        <p:spPr>
          <a:xfrm>
            <a:off x="4665405" y="4940310"/>
            <a:ext cx="1678132" cy="0"/>
          </a:xfrm>
          <a:prstGeom prst="line">
            <a:avLst/>
          </a:prstGeom>
          <a:ln w="114300" cap="flat">
            <a:solidFill>
              <a:srgbClr val="6D6E7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14">
            <a:extLst>
              <a:ext uri="{FF2B5EF4-FFF2-40B4-BE49-F238E27FC236}">
                <a16:creationId xmlns:a16="http://schemas.microsoft.com/office/drawing/2014/main" id="{A268BECC-DE4F-12F2-CA87-8617DD316ACE}"/>
              </a:ext>
            </a:extLst>
          </p:cNvPr>
          <p:cNvSpPr/>
          <p:nvPr/>
        </p:nvSpPr>
        <p:spPr>
          <a:xfrm flipV="1">
            <a:off x="8876309" y="5054610"/>
            <a:ext cx="832921" cy="0"/>
          </a:xfrm>
          <a:prstGeom prst="line">
            <a:avLst/>
          </a:prstGeom>
          <a:ln w="114300" cap="flat">
            <a:solidFill>
              <a:srgbClr val="6D6E7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TextBox 19">
            <a:extLst>
              <a:ext uri="{FF2B5EF4-FFF2-40B4-BE49-F238E27FC236}">
                <a16:creationId xmlns:a16="http://schemas.microsoft.com/office/drawing/2014/main" id="{E0B480D8-1AA0-3EA4-4038-D5809F7FA164}"/>
              </a:ext>
            </a:extLst>
          </p:cNvPr>
          <p:cNvSpPr txBox="1"/>
          <p:nvPr/>
        </p:nvSpPr>
        <p:spPr>
          <a:xfrm>
            <a:off x="1296515" y="6724708"/>
            <a:ext cx="27210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B Garamond"/>
              </a:rPr>
              <a:t>Encoded Frame</a:t>
            </a:r>
          </a:p>
        </p:txBody>
      </p:sp>
      <p:grpSp>
        <p:nvGrpSpPr>
          <p:cNvPr id="51" name="Group 23">
            <a:extLst>
              <a:ext uri="{FF2B5EF4-FFF2-40B4-BE49-F238E27FC236}">
                <a16:creationId xmlns:a16="http://schemas.microsoft.com/office/drawing/2014/main" id="{0557157A-4ED8-2974-E82C-79BBC14201B2}"/>
              </a:ext>
            </a:extLst>
          </p:cNvPr>
          <p:cNvGrpSpPr/>
          <p:nvPr/>
        </p:nvGrpSpPr>
        <p:grpSpPr>
          <a:xfrm>
            <a:off x="11098607" y="5223997"/>
            <a:ext cx="1128911" cy="1614555"/>
            <a:chOff x="-1" y="87310"/>
            <a:chExt cx="1505215" cy="2152740"/>
          </a:xfrm>
        </p:grpSpPr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FCB4981F-CB69-D47C-3B19-60FEB621FFAD}"/>
                </a:ext>
              </a:extLst>
            </p:cNvPr>
            <p:cNvSpPr/>
            <p:nvPr/>
          </p:nvSpPr>
          <p:spPr>
            <a:xfrm rot="-1069254">
              <a:off x="479309" y="87310"/>
              <a:ext cx="810848" cy="1532531"/>
            </a:xfrm>
            <a:custGeom>
              <a:avLst/>
              <a:gdLst/>
              <a:ahLst/>
              <a:cxnLst/>
              <a:rect l="l" t="t" r="r" b="b"/>
              <a:pathLst>
                <a:path w="810848" h="1532531">
                  <a:moveTo>
                    <a:pt x="0" y="0"/>
                  </a:moveTo>
                  <a:lnTo>
                    <a:pt x="810849" y="0"/>
                  </a:lnTo>
                  <a:lnTo>
                    <a:pt x="810849" y="1532531"/>
                  </a:lnTo>
                  <a:lnTo>
                    <a:pt x="0" y="1532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TextBox 25">
              <a:extLst>
                <a:ext uri="{FF2B5EF4-FFF2-40B4-BE49-F238E27FC236}">
                  <a16:creationId xmlns:a16="http://schemas.microsoft.com/office/drawing/2014/main" id="{4B76B6FF-88ED-7AC8-D13C-0661648F36E6}"/>
                </a:ext>
              </a:extLst>
            </p:cNvPr>
            <p:cNvSpPr txBox="1"/>
            <p:nvPr/>
          </p:nvSpPr>
          <p:spPr>
            <a:xfrm>
              <a:off x="-1" y="1560890"/>
              <a:ext cx="1505215" cy="679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disgust</a:t>
              </a:r>
            </a:p>
          </p:txBody>
        </p:sp>
      </p:grpSp>
      <p:grpSp>
        <p:nvGrpSpPr>
          <p:cNvPr id="52" name="Group 26">
            <a:extLst>
              <a:ext uri="{FF2B5EF4-FFF2-40B4-BE49-F238E27FC236}">
                <a16:creationId xmlns:a16="http://schemas.microsoft.com/office/drawing/2014/main" id="{7AE8EA44-2660-CD99-88A8-4A7D9F278DA4}"/>
              </a:ext>
            </a:extLst>
          </p:cNvPr>
          <p:cNvGrpSpPr/>
          <p:nvPr/>
        </p:nvGrpSpPr>
        <p:grpSpPr>
          <a:xfrm>
            <a:off x="15082432" y="5183126"/>
            <a:ext cx="1167340" cy="1153221"/>
            <a:chOff x="0" y="5824"/>
            <a:chExt cx="1556454" cy="1537628"/>
          </a:xfrm>
        </p:grpSpPr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0D1BE485-8E02-D698-5F98-84B7B4521424}"/>
                </a:ext>
              </a:extLst>
            </p:cNvPr>
            <p:cNvSpPr/>
            <p:nvPr/>
          </p:nvSpPr>
          <p:spPr>
            <a:xfrm rot="5497688">
              <a:off x="323883" y="257948"/>
              <a:ext cx="927354" cy="423105"/>
            </a:xfrm>
            <a:custGeom>
              <a:avLst/>
              <a:gdLst/>
              <a:ahLst/>
              <a:cxnLst/>
              <a:rect l="l" t="t" r="r" b="b"/>
              <a:pathLst>
                <a:path w="927354" h="423105">
                  <a:moveTo>
                    <a:pt x="0" y="0"/>
                  </a:moveTo>
                  <a:lnTo>
                    <a:pt x="927355" y="0"/>
                  </a:lnTo>
                  <a:lnTo>
                    <a:pt x="927355" y="423105"/>
                  </a:lnTo>
                  <a:lnTo>
                    <a:pt x="0" y="423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TextBox 28">
              <a:extLst>
                <a:ext uri="{FF2B5EF4-FFF2-40B4-BE49-F238E27FC236}">
                  <a16:creationId xmlns:a16="http://schemas.microsoft.com/office/drawing/2014/main" id="{19965A6E-7DAB-6C9A-8A93-D40FB499959D}"/>
                </a:ext>
              </a:extLst>
            </p:cNvPr>
            <p:cNvSpPr txBox="1"/>
            <p:nvPr/>
          </p:nvSpPr>
          <p:spPr>
            <a:xfrm>
              <a:off x="0" y="864292"/>
              <a:ext cx="1556454" cy="679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sadness</a:t>
              </a:r>
            </a:p>
          </p:txBody>
        </p:sp>
      </p:grpSp>
      <p:grpSp>
        <p:nvGrpSpPr>
          <p:cNvPr id="53" name="Group 29">
            <a:extLst>
              <a:ext uri="{FF2B5EF4-FFF2-40B4-BE49-F238E27FC236}">
                <a16:creationId xmlns:a16="http://schemas.microsoft.com/office/drawing/2014/main" id="{05D03DEA-F538-0A83-2A82-3E034B4B3CB8}"/>
              </a:ext>
            </a:extLst>
          </p:cNvPr>
          <p:cNvGrpSpPr/>
          <p:nvPr/>
        </p:nvGrpSpPr>
        <p:grpSpPr>
          <a:xfrm>
            <a:off x="16103316" y="5284036"/>
            <a:ext cx="1271284" cy="1646314"/>
            <a:chOff x="0" y="97144"/>
            <a:chExt cx="1695044" cy="2195085"/>
          </a:xfrm>
        </p:grpSpPr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E44930BD-6F81-478B-8117-BB274CDBFD2A}"/>
                </a:ext>
              </a:extLst>
            </p:cNvPr>
            <p:cNvSpPr/>
            <p:nvPr/>
          </p:nvSpPr>
          <p:spPr>
            <a:xfrm rot="-1363956">
              <a:off x="757792" y="97144"/>
              <a:ext cx="810848" cy="1532531"/>
            </a:xfrm>
            <a:custGeom>
              <a:avLst/>
              <a:gdLst/>
              <a:ahLst/>
              <a:cxnLst/>
              <a:rect l="l" t="t" r="r" b="b"/>
              <a:pathLst>
                <a:path w="810848" h="1532531">
                  <a:moveTo>
                    <a:pt x="0" y="0"/>
                  </a:moveTo>
                  <a:lnTo>
                    <a:pt x="810849" y="0"/>
                  </a:lnTo>
                  <a:lnTo>
                    <a:pt x="810849" y="1532531"/>
                  </a:lnTo>
                  <a:lnTo>
                    <a:pt x="0" y="1532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95A9D86F-9000-88B7-39B4-E5960F56AF7E}"/>
                </a:ext>
              </a:extLst>
            </p:cNvPr>
            <p:cNvSpPr txBox="1"/>
            <p:nvPr/>
          </p:nvSpPr>
          <p:spPr>
            <a:xfrm>
              <a:off x="0" y="1613069"/>
              <a:ext cx="1695044" cy="679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surprise</a:t>
              </a:r>
            </a:p>
          </p:txBody>
        </p:sp>
      </p:grpSp>
      <p:grpSp>
        <p:nvGrpSpPr>
          <p:cNvPr id="54" name="Group 32">
            <a:extLst>
              <a:ext uri="{FF2B5EF4-FFF2-40B4-BE49-F238E27FC236}">
                <a16:creationId xmlns:a16="http://schemas.microsoft.com/office/drawing/2014/main" id="{2963A123-37FE-CD47-0DA2-23A668E61DA4}"/>
              </a:ext>
            </a:extLst>
          </p:cNvPr>
          <p:cNvGrpSpPr/>
          <p:nvPr/>
        </p:nvGrpSpPr>
        <p:grpSpPr>
          <a:xfrm>
            <a:off x="13650857" y="5248870"/>
            <a:ext cx="1647552" cy="1603383"/>
            <a:chOff x="-60105" y="96955"/>
            <a:chExt cx="2196737" cy="2137842"/>
          </a:xfrm>
        </p:grpSpPr>
        <p:sp>
          <p:nvSpPr>
            <p:cNvPr id="61" name="TextBox 33">
              <a:extLst>
                <a:ext uri="{FF2B5EF4-FFF2-40B4-BE49-F238E27FC236}">
                  <a16:creationId xmlns:a16="http://schemas.microsoft.com/office/drawing/2014/main" id="{0EBC190E-C584-4B46-ED02-0A7EDC1907C8}"/>
                </a:ext>
              </a:extLst>
            </p:cNvPr>
            <p:cNvSpPr txBox="1"/>
            <p:nvPr/>
          </p:nvSpPr>
          <p:spPr>
            <a:xfrm>
              <a:off x="-60105" y="1555638"/>
              <a:ext cx="2196737" cy="679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happiness</a:t>
              </a: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FDCC4CD1-6719-59E3-4188-35CCE03C6EBE}"/>
                </a:ext>
              </a:extLst>
            </p:cNvPr>
            <p:cNvSpPr/>
            <p:nvPr/>
          </p:nvSpPr>
          <p:spPr>
            <a:xfrm rot="1355738" flipH="1">
              <a:off x="607070" y="96955"/>
              <a:ext cx="810848" cy="1532531"/>
            </a:xfrm>
            <a:custGeom>
              <a:avLst/>
              <a:gdLst/>
              <a:ahLst/>
              <a:cxnLst/>
              <a:rect l="l" t="t" r="r" b="b"/>
              <a:pathLst>
                <a:path w="810848" h="1532531">
                  <a:moveTo>
                    <a:pt x="810849" y="0"/>
                  </a:moveTo>
                  <a:lnTo>
                    <a:pt x="0" y="0"/>
                  </a:lnTo>
                  <a:lnTo>
                    <a:pt x="0" y="1532532"/>
                  </a:lnTo>
                  <a:lnTo>
                    <a:pt x="810849" y="1532532"/>
                  </a:lnTo>
                  <a:lnTo>
                    <a:pt x="810849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5" name="Group 35">
            <a:extLst>
              <a:ext uri="{FF2B5EF4-FFF2-40B4-BE49-F238E27FC236}">
                <a16:creationId xmlns:a16="http://schemas.microsoft.com/office/drawing/2014/main" id="{F424D65C-EBF1-5A34-966E-04F07F02BC41}"/>
              </a:ext>
            </a:extLst>
          </p:cNvPr>
          <p:cNvGrpSpPr/>
          <p:nvPr/>
        </p:nvGrpSpPr>
        <p:grpSpPr>
          <a:xfrm>
            <a:off x="12779969" y="5214453"/>
            <a:ext cx="597098" cy="1190026"/>
            <a:chOff x="0" y="0"/>
            <a:chExt cx="796131" cy="1586701"/>
          </a:xfrm>
        </p:grpSpPr>
        <p:sp>
          <p:nvSpPr>
            <p:cNvPr id="59" name="TextBox 36">
              <a:extLst>
                <a:ext uri="{FF2B5EF4-FFF2-40B4-BE49-F238E27FC236}">
                  <a16:creationId xmlns:a16="http://schemas.microsoft.com/office/drawing/2014/main" id="{70DDC52D-0287-B67C-FD00-0CD91CC45992}"/>
                </a:ext>
              </a:extLst>
            </p:cNvPr>
            <p:cNvSpPr txBox="1"/>
            <p:nvPr/>
          </p:nvSpPr>
          <p:spPr>
            <a:xfrm>
              <a:off x="0" y="910427"/>
              <a:ext cx="796131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fear</a:t>
              </a:r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C18A987A-3835-1AE3-E0F8-F2D0AEFB700D}"/>
                </a:ext>
              </a:extLst>
            </p:cNvPr>
            <p:cNvSpPr/>
            <p:nvPr/>
          </p:nvSpPr>
          <p:spPr>
            <a:xfrm rot="5497688">
              <a:off x="-65612" y="257948"/>
              <a:ext cx="927354" cy="423105"/>
            </a:xfrm>
            <a:custGeom>
              <a:avLst/>
              <a:gdLst/>
              <a:ahLst/>
              <a:cxnLst/>
              <a:rect l="l" t="t" r="r" b="b"/>
              <a:pathLst>
                <a:path w="927354" h="423105">
                  <a:moveTo>
                    <a:pt x="0" y="0"/>
                  </a:moveTo>
                  <a:lnTo>
                    <a:pt x="927355" y="0"/>
                  </a:lnTo>
                  <a:lnTo>
                    <a:pt x="927355" y="423105"/>
                  </a:lnTo>
                  <a:lnTo>
                    <a:pt x="0" y="423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6" name="Group 38">
            <a:extLst>
              <a:ext uri="{FF2B5EF4-FFF2-40B4-BE49-F238E27FC236}">
                <a16:creationId xmlns:a16="http://schemas.microsoft.com/office/drawing/2014/main" id="{47FF20AC-05B2-F1AB-7C8F-C95DC8BCB298}"/>
              </a:ext>
            </a:extLst>
          </p:cNvPr>
          <p:cNvGrpSpPr/>
          <p:nvPr/>
        </p:nvGrpSpPr>
        <p:grpSpPr>
          <a:xfrm>
            <a:off x="9972948" y="5187494"/>
            <a:ext cx="924652" cy="1154880"/>
            <a:chOff x="-73261" y="0"/>
            <a:chExt cx="1232868" cy="1539840"/>
          </a:xfrm>
        </p:grpSpPr>
        <p:sp>
          <p:nvSpPr>
            <p:cNvPr id="57" name="TextBox 39">
              <a:extLst>
                <a:ext uri="{FF2B5EF4-FFF2-40B4-BE49-F238E27FC236}">
                  <a16:creationId xmlns:a16="http://schemas.microsoft.com/office/drawing/2014/main" id="{9D370D64-F0E8-C635-483D-5E0EC61A6B4D}"/>
                </a:ext>
              </a:extLst>
            </p:cNvPr>
            <p:cNvSpPr txBox="1"/>
            <p:nvPr/>
          </p:nvSpPr>
          <p:spPr>
            <a:xfrm>
              <a:off x="-73261" y="860680"/>
              <a:ext cx="1232868" cy="679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EB Garamond Semi-Bold"/>
                </a:rPr>
                <a:t>anger</a:t>
              </a:r>
            </a:p>
          </p:txBody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E2B8CAD5-C609-0ADA-1D6C-F6133435A3BE}"/>
                </a:ext>
              </a:extLst>
            </p:cNvPr>
            <p:cNvSpPr/>
            <p:nvPr/>
          </p:nvSpPr>
          <p:spPr>
            <a:xfrm rot="5400000">
              <a:off x="108352" y="252124"/>
              <a:ext cx="927354" cy="423105"/>
            </a:xfrm>
            <a:custGeom>
              <a:avLst/>
              <a:gdLst/>
              <a:ahLst/>
              <a:cxnLst/>
              <a:rect l="l" t="t" r="r" b="b"/>
              <a:pathLst>
                <a:path w="927354" h="423105">
                  <a:moveTo>
                    <a:pt x="0" y="0"/>
                  </a:moveTo>
                  <a:lnTo>
                    <a:pt x="927354" y="0"/>
                  </a:lnTo>
                  <a:lnTo>
                    <a:pt x="927354" y="423106"/>
                  </a:lnTo>
                  <a:lnTo>
                    <a:pt x="0" y="423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" name="Freeform 2"/>
          <p:cNvSpPr/>
          <p:nvPr/>
        </p:nvSpPr>
        <p:spPr>
          <a:xfrm rot="5400000" flipH="1">
            <a:off x="15565752" y="71139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404919" flipH="1">
            <a:off x="-273718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7277252" y="0"/>
                </a:moveTo>
                <a:lnTo>
                  <a:pt x="0" y="0"/>
                </a:lnTo>
                <a:lnTo>
                  <a:pt x="0" y="4206502"/>
                </a:lnTo>
                <a:lnTo>
                  <a:pt x="7277252" y="4206502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259300" y="-748901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3111400" y="0"/>
                </a:moveTo>
                <a:lnTo>
                  <a:pt x="0" y="0"/>
                </a:lnTo>
                <a:lnTo>
                  <a:pt x="0" y="2919402"/>
                </a:lnTo>
                <a:lnTo>
                  <a:pt x="3111400" y="2919402"/>
                </a:lnTo>
                <a:lnTo>
                  <a:pt x="311140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531425" y="971950"/>
            <a:ext cx="15225150" cy="97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Extraction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1EAC30-FD19-A69B-41C1-453956C85C85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71252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5565752" y="71139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404919" flipH="1">
            <a:off x="-273718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7277252" y="0"/>
                </a:moveTo>
                <a:lnTo>
                  <a:pt x="0" y="0"/>
                </a:lnTo>
                <a:lnTo>
                  <a:pt x="0" y="4206502"/>
                </a:lnTo>
                <a:lnTo>
                  <a:pt x="7277252" y="4206502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31425" y="971950"/>
            <a:ext cx="15225150" cy="97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Extraction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17259300" y="-748901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3111400" y="0"/>
                </a:moveTo>
                <a:lnTo>
                  <a:pt x="0" y="0"/>
                </a:lnTo>
                <a:lnTo>
                  <a:pt x="0" y="2919402"/>
                </a:lnTo>
                <a:lnTo>
                  <a:pt x="3111400" y="2919402"/>
                </a:lnTo>
                <a:lnTo>
                  <a:pt x="31114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DF2626-1B01-D19C-B44D-14FD4F090C6E}"/>
              </a:ext>
            </a:extLst>
          </p:cNvPr>
          <p:cNvGrpSpPr/>
          <p:nvPr/>
        </p:nvGrpSpPr>
        <p:grpSpPr>
          <a:xfrm>
            <a:off x="648700" y="3112633"/>
            <a:ext cx="16990599" cy="4244206"/>
            <a:chOff x="648701" y="3021397"/>
            <a:chExt cx="16990599" cy="4244206"/>
          </a:xfrm>
        </p:grpSpPr>
        <p:grpSp>
          <p:nvGrpSpPr>
            <p:cNvPr id="5" name="Group 5"/>
            <p:cNvGrpSpPr/>
            <p:nvPr/>
          </p:nvGrpSpPr>
          <p:grpSpPr>
            <a:xfrm>
              <a:off x="648701" y="3181596"/>
              <a:ext cx="4016705" cy="3334956"/>
              <a:chOff x="0" y="0"/>
              <a:chExt cx="5355606" cy="444660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51017" cy="4446608"/>
              </a:xfrm>
              <a:custGeom>
                <a:avLst/>
                <a:gdLst/>
                <a:ahLst/>
                <a:cxnLst/>
                <a:rect l="l" t="t" r="r" b="b"/>
                <a:pathLst>
                  <a:path w="1051017" h="4446608">
                    <a:moveTo>
                      <a:pt x="0" y="0"/>
                    </a:moveTo>
                    <a:lnTo>
                      <a:pt x="1051017" y="0"/>
                    </a:lnTo>
                    <a:lnTo>
                      <a:pt x="1051017" y="4446608"/>
                    </a:lnTo>
                    <a:lnTo>
                      <a:pt x="0" y="444660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 flipH="1">
                <a:off x="4304590" y="0"/>
                <a:ext cx="1051017" cy="4446608"/>
              </a:xfrm>
              <a:custGeom>
                <a:avLst/>
                <a:gdLst/>
                <a:ahLst/>
                <a:cxnLst/>
                <a:rect l="l" t="t" r="r" b="b"/>
                <a:pathLst>
                  <a:path w="1051017" h="4446608">
                    <a:moveTo>
                      <a:pt x="1051016" y="0"/>
                    </a:moveTo>
                    <a:lnTo>
                      <a:pt x="0" y="0"/>
                    </a:lnTo>
                    <a:lnTo>
                      <a:pt x="0" y="4446608"/>
                    </a:lnTo>
                    <a:lnTo>
                      <a:pt x="1051016" y="4446608"/>
                    </a:lnTo>
                    <a:lnTo>
                      <a:pt x="1051016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276094" y="237236"/>
                <a:ext cx="4853167" cy="39435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[[[[0.09411765 0.09411765 0.09411765]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 [0.09411765 0.09411765 0.09411765]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 [0.10196079 0.10196079 0.10196079 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 [0.07058824 0.07058824 0.07058824]   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 [0.07450981 0.07450981 0.07450981]   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 [0.07450981 0.07450981 0.07450981]]  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[[0.07450981 0.07450981 0.07450981]   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[0.07450981 0.07450981 0.07450981]   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[0.07843138 0.07843138 0.07843138]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[0.07450981 0.07450981 0.07450981]    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[0.07843138 0.07843138 0.07843138]   </a:t>
                </a:r>
              </a:p>
              <a:p>
                <a:pPr algn="just">
                  <a:lnSpc>
                    <a:spcPts val="196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Canva Sans"/>
                  </a:rPr>
                  <a:t>  [0.07843138 0.07843138 0.07843138]]]]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43538" y="3021397"/>
              <a:ext cx="2420463" cy="3655354"/>
              <a:chOff x="0" y="0"/>
              <a:chExt cx="637488" cy="96272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7488" cy="962727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962727">
                    <a:moveTo>
                      <a:pt x="163125" y="0"/>
                    </a:moveTo>
                    <a:lnTo>
                      <a:pt x="474363" y="0"/>
                    </a:lnTo>
                    <a:cubicBezTo>
                      <a:pt x="564455" y="0"/>
                      <a:pt x="637488" y="73034"/>
                      <a:pt x="637488" y="163125"/>
                    </a:cubicBezTo>
                    <a:lnTo>
                      <a:pt x="637488" y="799602"/>
                    </a:lnTo>
                    <a:cubicBezTo>
                      <a:pt x="637488" y="889693"/>
                      <a:pt x="564455" y="962727"/>
                      <a:pt x="474363" y="962727"/>
                    </a:cubicBezTo>
                    <a:lnTo>
                      <a:pt x="163125" y="962727"/>
                    </a:lnTo>
                    <a:cubicBezTo>
                      <a:pt x="73034" y="962727"/>
                      <a:pt x="0" y="889693"/>
                      <a:pt x="0" y="799602"/>
                    </a:cubicBezTo>
                    <a:lnTo>
                      <a:pt x="0" y="163125"/>
                    </a:lnTo>
                    <a:cubicBezTo>
                      <a:pt x="0" y="73034"/>
                      <a:pt x="73034" y="0"/>
                      <a:pt x="163125" y="0"/>
                    </a:cubicBezTo>
                    <a:close/>
                  </a:path>
                </a:pathLst>
              </a:custGeom>
              <a:solidFill>
                <a:srgbClr val="9AA7B2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9525"/>
                <a:ext cx="637488" cy="9532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639"/>
                  </a:lnSpc>
                </a:pPr>
                <a:r>
                  <a:rPr lang="en-US" sz="4699">
                    <a:solidFill>
                      <a:srgbClr val="000000"/>
                    </a:solidFill>
                    <a:latin typeface="EB Garamond Semi-Bold"/>
                  </a:rPr>
                  <a:t>FER Model</a:t>
                </a: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9821541" y="4747474"/>
              <a:ext cx="7817759" cy="4317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Canva Sans Bold"/>
                </a:rPr>
                <a:t>[0.0029, 0.0011, 0.1867, 0.0009, 0.0316, </a:t>
              </a:r>
              <a:r>
                <a:rPr lang="en-US" sz="2500" dirty="0">
                  <a:solidFill>
                    <a:srgbClr val="E48748"/>
                  </a:solidFill>
                  <a:latin typeface="Canva Sans Bold"/>
                </a:rPr>
                <a:t>0.7467</a:t>
              </a:r>
              <a:r>
                <a:rPr lang="en-US" sz="2500" dirty="0">
                  <a:solidFill>
                    <a:srgbClr val="000000"/>
                  </a:solidFill>
                  <a:latin typeface="Canva Sans Bold"/>
                </a:rPr>
                <a:t>]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4665406" y="4849074"/>
              <a:ext cx="1678132" cy="0"/>
            </a:xfrm>
            <a:prstGeom prst="line">
              <a:avLst/>
            </a:prstGeom>
            <a:ln w="114300" cap="flat">
              <a:solidFill>
                <a:srgbClr val="6D6E71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8876310" y="4963374"/>
              <a:ext cx="832921" cy="0"/>
            </a:xfrm>
            <a:prstGeom prst="line">
              <a:avLst/>
            </a:prstGeom>
            <a:ln w="114300" cap="flat">
              <a:solidFill>
                <a:srgbClr val="6D6E71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5802608" y="6133962"/>
              <a:ext cx="1836692" cy="1131641"/>
              <a:chOff x="0" y="0"/>
              <a:chExt cx="548668" cy="33805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8668" cy="338051"/>
              </a:xfrm>
              <a:custGeom>
                <a:avLst/>
                <a:gdLst/>
                <a:ahLst/>
                <a:cxnLst/>
                <a:rect l="l" t="t" r="r" b="b"/>
                <a:pathLst>
                  <a:path w="548668" h="338051">
                    <a:moveTo>
                      <a:pt x="274334" y="0"/>
                    </a:moveTo>
                    <a:cubicBezTo>
                      <a:pt x="122823" y="0"/>
                      <a:pt x="0" y="75675"/>
                      <a:pt x="0" y="169025"/>
                    </a:cubicBezTo>
                    <a:cubicBezTo>
                      <a:pt x="0" y="262375"/>
                      <a:pt x="122823" y="338051"/>
                      <a:pt x="274334" y="338051"/>
                    </a:cubicBezTo>
                    <a:cubicBezTo>
                      <a:pt x="425844" y="338051"/>
                      <a:pt x="548668" y="262375"/>
                      <a:pt x="548668" y="169025"/>
                    </a:cubicBezTo>
                    <a:cubicBezTo>
                      <a:pt x="548668" y="75675"/>
                      <a:pt x="425844" y="0"/>
                      <a:pt x="27433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E4874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51438" y="-25458"/>
                <a:ext cx="445793" cy="331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296516" y="6633472"/>
              <a:ext cx="2721074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EB Garamond"/>
                </a:rPr>
                <a:t>Encoded Frame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1098608" y="5132761"/>
              <a:ext cx="1128911" cy="1614555"/>
              <a:chOff x="-1" y="87310"/>
              <a:chExt cx="1505215" cy="2152740"/>
            </a:xfrm>
          </p:grpSpPr>
          <p:sp>
            <p:nvSpPr>
              <p:cNvPr id="24" name="Freeform 24"/>
              <p:cNvSpPr/>
              <p:nvPr/>
            </p:nvSpPr>
            <p:spPr>
              <a:xfrm rot="-1069254">
                <a:off x="479309" y="87310"/>
                <a:ext cx="810848" cy="1532531"/>
              </a:xfrm>
              <a:custGeom>
                <a:avLst/>
                <a:gdLst/>
                <a:ahLst/>
                <a:cxnLst/>
                <a:rect l="l" t="t" r="r" b="b"/>
                <a:pathLst>
                  <a:path w="810848" h="1532531">
                    <a:moveTo>
                      <a:pt x="0" y="0"/>
                    </a:moveTo>
                    <a:lnTo>
                      <a:pt x="810849" y="0"/>
                    </a:lnTo>
                    <a:lnTo>
                      <a:pt x="810849" y="1532531"/>
                    </a:lnTo>
                    <a:lnTo>
                      <a:pt x="0" y="15325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-1" y="1560890"/>
                <a:ext cx="1505215" cy="6791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000000"/>
                    </a:solidFill>
                    <a:latin typeface="EB Garamond Semi-Bold"/>
                  </a:rPr>
                  <a:t>disgust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5082433" y="5091890"/>
              <a:ext cx="1167340" cy="1153221"/>
              <a:chOff x="0" y="5824"/>
              <a:chExt cx="1556454" cy="1537628"/>
            </a:xfrm>
          </p:grpSpPr>
          <p:sp>
            <p:nvSpPr>
              <p:cNvPr id="27" name="Freeform 27"/>
              <p:cNvSpPr/>
              <p:nvPr/>
            </p:nvSpPr>
            <p:spPr>
              <a:xfrm rot="5497688">
                <a:off x="323883" y="257948"/>
                <a:ext cx="927354" cy="423105"/>
              </a:xfrm>
              <a:custGeom>
                <a:avLst/>
                <a:gdLst/>
                <a:ahLst/>
                <a:cxnLst/>
                <a:rect l="l" t="t" r="r" b="b"/>
                <a:pathLst>
                  <a:path w="927354" h="423105">
                    <a:moveTo>
                      <a:pt x="0" y="0"/>
                    </a:moveTo>
                    <a:lnTo>
                      <a:pt x="927355" y="0"/>
                    </a:lnTo>
                    <a:lnTo>
                      <a:pt x="927355" y="423105"/>
                    </a:lnTo>
                    <a:lnTo>
                      <a:pt x="0" y="4231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864292"/>
                <a:ext cx="1556454" cy="6791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000000"/>
                    </a:solidFill>
                    <a:latin typeface="EB Garamond Semi-Bold"/>
                  </a:rPr>
                  <a:t>sadness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6103317" y="5192800"/>
              <a:ext cx="1271284" cy="1646314"/>
              <a:chOff x="0" y="97144"/>
              <a:chExt cx="1695044" cy="2195085"/>
            </a:xfrm>
          </p:grpSpPr>
          <p:sp>
            <p:nvSpPr>
              <p:cNvPr id="30" name="Freeform 30"/>
              <p:cNvSpPr/>
              <p:nvPr/>
            </p:nvSpPr>
            <p:spPr>
              <a:xfrm rot="-1363956">
                <a:off x="757792" y="97144"/>
                <a:ext cx="810848" cy="1532531"/>
              </a:xfrm>
              <a:custGeom>
                <a:avLst/>
                <a:gdLst/>
                <a:ahLst/>
                <a:cxnLst/>
                <a:rect l="l" t="t" r="r" b="b"/>
                <a:pathLst>
                  <a:path w="810848" h="1532531">
                    <a:moveTo>
                      <a:pt x="0" y="0"/>
                    </a:moveTo>
                    <a:lnTo>
                      <a:pt x="810849" y="0"/>
                    </a:lnTo>
                    <a:lnTo>
                      <a:pt x="810849" y="1532531"/>
                    </a:lnTo>
                    <a:lnTo>
                      <a:pt x="0" y="15325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613069"/>
                <a:ext cx="1695044" cy="6791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000000"/>
                    </a:solidFill>
                    <a:latin typeface="EB Garamond Semi-Bold"/>
                  </a:rPr>
                  <a:t>surprise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3650858" y="5157634"/>
              <a:ext cx="1647552" cy="1603383"/>
              <a:chOff x="-60105" y="96955"/>
              <a:chExt cx="2196737" cy="2137842"/>
            </a:xfrm>
          </p:grpSpPr>
          <p:sp>
            <p:nvSpPr>
              <p:cNvPr id="33" name="TextBox 33"/>
              <p:cNvSpPr txBox="1"/>
              <p:nvPr/>
            </p:nvSpPr>
            <p:spPr>
              <a:xfrm>
                <a:off x="-60105" y="1555638"/>
                <a:ext cx="2196737" cy="6791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000000"/>
                    </a:solidFill>
                    <a:latin typeface="EB Garamond Semi-Bold"/>
                  </a:rPr>
                  <a:t>happiness</a:t>
                </a:r>
              </a:p>
            </p:txBody>
          </p:sp>
          <p:sp>
            <p:nvSpPr>
              <p:cNvPr id="34" name="Freeform 34"/>
              <p:cNvSpPr/>
              <p:nvPr/>
            </p:nvSpPr>
            <p:spPr>
              <a:xfrm rot="1355738" flipH="1">
                <a:off x="607070" y="96955"/>
                <a:ext cx="810848" cy="1532531"/>
              </a:xfrm>
              <a:custGeom>
                <a:avLst/>
                <a:gdLst/>
                <a:ahLst/>
                <a:cxnLst/>
                <a:rect l="l" t="t" r="r" b="b"/>
                <a:pathLst>
                  <a:path w="810848" h="1532531">
                    <a:moveTo>
                      <a:pt x="810849" y="0"/>
                    </a:moveTo>
                    <a:lnTo>
                      <a:pt x="0" y="0"/>
                    </a:lnTo>
                    <a:lnTo>
                      <a:pt x="0" y="1532532"/>
                    </a:lnTo>
                    <a:lnTo>
                      <a:pt x="810849" y="1532532"/>
                    </a:lnTo>
                    <a:lnTo>
                      <a:pt x="810849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2779970" y="5123217"/>
              <a:ext cx="597098" cy="1190026"/>
              <a:chOff x="0" y="0"/>
              <a:chExt cx="796131" cy="1586701"/>
            </a:xfrm>
          </p:grpSpPr>
          <p:sp>
            <p:nvSpPr>
              <p:cNvPr id="36" name="TextBox 36"/>
              <p:cNvSpPr txBox="1"/>
              <p:nvPr/>
            </p:nvSpPr>
            <p:spPr>
              <a:xfrm>
                <a:off x="0" y="910427"/>
                <a:ext cx="796131" cy="6762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000000"/>
                    </a:solidFill>
                    <a:latin typeface="EB Garamond Semi-Bold"/>
                  </a:rPr>
                  <a:t>fear</a:t>
                </a:r>
              </a:p>
            </p:txBody>
          </p:sp>
          <p:sp>
            <p:nvSpPr>
              <p:cNvPr id="37" name="Freeform 37"/>
              <p:cNvSpPr/>
              <p:nvPr/>
            </p:nvSpPr>
            <p:spPr>
              <a:xfrm rot="5497688">
                <a:off x="-65612" y="257948"/>
                <a:ext cx="927354" cy="423105"/>
              </a:xfrm>
              <a:custGeom>
                <a:avLst/>
                <a:gdLst/>
                <a:ahLst/>
                <a:cxnLst/>
                <a:rect l="l" t="t" r="r" b="b"/>
                <a:pathLst>
                  <a:path w="927354" h="423105">
                    <a:moveTo>
                      <a:pt x="0" y="0"/>
                    </a:moveTo>
                    <a:lnTo>
                      <a:pt x="927355" y="0"/>
                    </a:lnTo>
                    <a:lnTo>
                      <a:pt x="927355" y="423105"/>
                    </a:lnTo>
                    <a:lnTo>
                      <a:pt x="0" y="4231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9972949" y="5096258"/>
              <a:ext cx="924652" cy="1154880"/>
              <a:chOff x="-73261" y="0"/>
              <a:chExt cx="1232868" cy="1539840"/>
            </a:xfrm>
          </p:grpSpPr>
          <p:sp>
            <p:nvSpPr>
              <p:cNvPr id="39" name="TextBox 39"/>
              <p:cNvSpPr txBox="1"/>
              <p:nvPr/>
            </p:nvSpPr>
            <p:spPr>
              <a:xfrm>
                <a:off x="-73261" y="860680"/>
                <a:ext cx="1232868" cy="6791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000000"/>
                    </a:solidFill>
                    <a:latin typeface="EB Garamond Semi-Bold"/>
                  </a:rPr>
                  <a:t>anger</a:t>
                </a:r>
              </a:p>
            </p:txBody>
          </p:sp>
          <p:sp>
            <p:nvSpPr>
              <p:cNvPr id="40" name="Freeform 40"/>
              <p:cNvSpPr/>
              <p:nvPr/>
            </p:nvSpPr>
            <p:spPr>
              <a:xfrm rot="5400000">
                <a:off x="108352" y="252124"/>
                <a:ext cx="927354" cy="423105"/>
              </a:xfrm>
              <a:custGeom>
                <a:avLst/>
                <a:gdLst/>
                <a:ahLst/>
                <a:cxnLst/>
                <a:rect l="l" t="t" r="r" b="b"/>
                <a:pathLst>
                  <a:path w="927354" h="423105">
                    <a:moveTo>
                      <a:pt x="0" y="0"/>
                    </a:moveTo>
                    <a:lnTo>
                      <a:pt x="927354" y="0"/>
                    </a:lnTo>
                    <a:lnTo>
                      <a:pt x="927354" y="423106"/>
                    </a:lnTo>
                    <a:lnTo>
                      <a:pt x="0" y="42310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3042F5F-0B70-C54E-7C88-3B88B4F6E2E7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61205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7666905" flipH="1">
            <a:off x="-343526" y="6632294"/>
            <a:ext cx="7982246" cy="8690908"/>
          </a:xfrm>
          <a:custGeom>
            <a:avLst/>
            <a:gdLst/>
            <a:ahLst/>
            <a:cxnLst/>
            <a:rect l="l" t="t" r="r" b="b"/>
            <a:pathLst>
              <a:path w="7982246" h="8690908">
                <a:moveTo>
                  <a:pt x="7982246" y="0"/>
                </a:moveTo>
                <a:lnTo>
                  <a:pt x="0" y="0"/>
                </a:lnTo>
                <a:lnTo>
                  <a:pt x="0" y="8690908"/>
                </a:lnTo>
                <a:lnTo>
                  <a:pt x="7982246" y="8690908"/>
                </a:lnTo>
                <a:lnTo>
                  <a:pt x="798224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-3560968" y="-4131900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9927682" y="-100739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613369" flipH="1">
            <a:off x="498200" y="7473654"/>
            <a:ext cx="2641780" cy="1764450"/>
          </a:xfrm>
          <a:custGeom>
            <a:avLst/>
            <a:gdLst/>
            <a:ahLst/>
            <a:cxnLst/>
            <a:rect l="l" t="t" r="r" b="b"/>
            <a:pathLst>
              <a:path w="2641780" h="1764450">
                <a:moveTo>
                  <a:pt x="2641780" y="0"/>
                </a:moveTo>
                <a:lnTo>
                  <a:pt x="0" y="0"/>
                </a:lnTo>
                <a:lnTo>
                  <a:pt x="0" y="1764450"/>
                </a:lnTo>
                <a:lnTo>
                  <a:pt x="2641780" y="1764450"/>
                </a:lnTo>
                <a:lnTo>
                  <a:pt x="26417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840043" flipH="1">
            <a:off x="-211702" y="-18970"/>
            <a:ext cx="4725752" cy="3112300"/>
          </a:xfrm>
          <a:custGeom>
            <a:avLst/>
            <a:gdLst/>
            <a:ahLst/>
            <a:cxnLst/>
            <a:rect l="l" t="t" r="r" b="b"/>
            <a:pathLst>
              <a:path w="4725752" h="3112300">
                <a:moveTo>
                  <a:pt x="4725752" y="0"/>
                </a:moveTo>
                <a:lnTo>
                  <a:pt x="0" y="0"/>
                </a:lnTo>
                <a:lnTo>
                  <a:pt x="0" y="3112300"/>
                </a:lnTo>
                <a:lnTo>
                  <a:pt x="4725752" y="3112300"/>
                </a:lnTo>
                <a:lnTo>
                  <a:pt x="47257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H="1">
            <a:off x="8813348" y="-668670"/>
            <a:ext cx="1593200" cy="1764448"/>
          </a:xfrm>
          <a:custGeom>
            <a:avLst/>
            <a:gdLst/>
            <a:ahLst/>
            <a:cxnLst/>
            <a:rect l="l" t="t" r="r" b="b"/>
            <a:pathLst>
              <a:path w="1593200" h="1764448">
                <a:moveTo>
                  <a:pt x="1593200" y="0"/>
                </a:moveTo>
                <a:lnTo>
                  <a:pt x="0" y="0"/>
                </a:lnTo>
                <a:lnTo>
                  <a:pt x="0" y="1764448"/>
                </a:lnTo>
                <a:lnTo>
                  <a:pt x="1593200" y="1764448"/>
                </a:lnTo>
                <a:lnTo>
                  <a:pt x="15932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799956" flipH="1">
            <a:off x="-3915300" y="1714018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8"/>
            <a:stretch>
              <a:fillRect l="-9431" r="-9431"/>
            </a:stretch>
          </a:blipFill>
        </p:spPr>
      </p:sp>
      <p:sp>
        <p:nvSpPr>
          <p:cNvPr id="10" name="Freeform 10"/>
          <p:cNvSpPr/>
          <p:nvPr/>
        </p:nvSpPr>
        <p:spPr>
          <a:xfrm rot="7392123" flipH="1">
            <a:off x="13323836" y="7979836"/>
            <a:ext cx="9029006" cy="5995798"/>
          </a:xfrm>
          <a:custGeom>
            <a:avLst/>
            <a:gdLst/>
            <a:ahLst/>
            <a:cxnLst/>
            <a:rect l="l" t="t" r="r" b="b"/>
            <a:pathLst>
              <a:path w="9029006" h="5995798">
                <a:moveTo>
                  <a:pt x="9029006" y="0"/>
                </a:moveTo>
                <a:lnTo>
                  <a:pt x="0" y="0"/>
                </a:lnTo>
                <a:lnTo>
                  <a:pt x="0" y="5995798"/>
                </a:lnTo>
                <a:lnTo>
                  <a:pt x="9029006" y="5995798"/>
                </a:lnTo>
                <a:lnTo>
                  <a:pt x="9029006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 flipH="1">
            <a:off x="13457346" y="-4314318"/>
            <a:ext cx="6981550" cy="7241096"/>
          </a:xfrm>
          <a:custGeom>
            <a:avLst/>
            <a:gdLst/>
            <a:ahLst/>
            <a:cxnLst/>
            <a:rect l="l" t="t" r="r" b="b"/>
            <a:pathLst>
              <a:path w="6981550" h="7241096">
                <a:moveTo>
                  <a:pt x="6981550" y="0"/>
                </a:moveTo>
                <a:lnTo>
                  <a:pt x="0" y="0"/>
                </a:lnTo>
                <a:lnTo>
                  <a:pt x="0" y="7241096"/>
                </a:lnTo>
                <a:lnTo>
                  <a:pt x="6981550" y="7241096"/>
                </a:lnTo>
                <a:lnTo>
                  <a:pt x="698155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50450" y="2706281"/>
            <a:ext cx="11587101" cy="4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5"/>
              </a:lnSpc>
            </a:pPr>
            <a:r>
              <a:rPr lang="en-US" sz="12062">
                <a:solidFill>
                  <a:srgbClr val="444953"/>
                </a:solidFill>
                <a:latin typeface="EB Garamond Bold"/>
              </a:rPr>
              <a:t>Data </a:t>
            </a:r>
          </a:p>
          <a:p>
            <a:pPr algn="ctr">
              <a:lnSpc>
                <a:spcPts val="16645"/>
              </a:lnSpc>
            </a:pPr>
            <a:r>
              <a:rPr lang="en-US" sz="12062">
                <a:solidFill>
                  <a:srgbClr val="444953"/>
                </a:solidFill>
                <a:latin typeface="EB Garamond Bold"/>
              </a:rPr>
              <a:t>Pre-Processing</a:t>
            </a:r>
          </a:p>
        </p:txBody>
      </p:sp>
      <p:sp>
        <p:nvSpPr>
          <p:cNvPr id="13" name="Freeform 13"/>
          <p:cNvSpPr/>
          <p:nvPr/>
        </p:nvSpPr>
        <p:spPr>
          <a:xfrm rot="8542753" flipH="1">
            <a:off x="11765224" y="6683188"/>
            <a:ext cx="6404404" cy="2569374"/>
          </a:xfrm>
          <a:custGeom>
            <a:avLst/>
            <a:gdLst/>
            <a:ahLst/>
            <a:cxnLst/>
            <a:rect l="l" t="t" r="r" b="b"/>
            <a:pathLst>
              <a:path w="6404404" h="2569374">
                <a:moveTo>
                  <a:pt x="6404404" y="0"/>
                </a:moveTo>
                <a:lnTo>
                  <a:pt x="0" y="0"/>
                </a:lnTo>
                <a:lnTo>
                  <a:pt x="0" y="2569374"/>
                </a:lnTo>
                <a:lnTo>
                  <a:pt x="6404404" y="2569374"/>
                </a:lnTo>
                <a:lnTo>
                  <a:pt x="640440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93662" y="-32122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24203" flipH="1">
            <a:off x="-3322350" y="8059772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7277252" y="0"/>
                </a:moveTo>
                <a:lnTo>
                  <a:pt x="0" y="0"/>
                </a:lnTo>
                <a:lnTo>
                  <a:pt x="0" y="4206500"/>
                </a:lnTo>
                <a:lnTo>
                  <a:pt x="7277252" y="4206500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99998" flipH="1">
            <a:off x="1059330" y="-1001876"/>
            <a:ext cx="2636254" cy="2473602"/>
          </a:xfrm>
          <a:custGeom>
            <a:avLst/>
            <a:gdLst/>
            <a:ahLst/>
            <a:cxnLst/>
            <a:rect l="l" t="t" r="r" b="b"/>
            <a:pathLst>
              <a:path w="2636254" h="2473602">
                <a:moveTo>
                  <a:pt x="2636254" y="0"/>
                </a:moveTo>
                <a:lnTo>
                  <a:pt x="0" y="0"/>
                </a:lnTo>
                <a:lnTo>
                  <a:pt x="0" y="2473602"/>
                </a:lnTo>
                <a:lnTo>
                  <a:pt x="2636254" y="2473602"/>
                </a:lnTo>
                <a:lnTo>
                  <a:pt x="2636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2028731" y="972482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 flipH="1">
            <a:off x="14805302" y="5379348"/>
            <a:ext cx="7982282" cy="8690956"/>
          </a:xfrm>
          <a:custGeom>
            <a:avLst/>
            <a:gdLst/>
            <a:ahLst/>
            <a:cxnLst/>
            <a:rect l="l" t="t" r="r" b="b"/>
            <a:pathLst>
              <a:path w="7982282" h="8690956">
                <a:moveTo>
                  <a:pt x="7982282" y="0"/>
                </a:moveTo>
                <a:lnTo>
                  <a:pt x="0" y="0"/>
                </a:lnTo>
                <a:lnTo>
                  <a:pt x="0" y="8690956"/>
                </a:lnTo>
                <a:lnTo>
                  <a:pt x="7982282" y="8690956"/>
                </a:lnTo>
                <a:lnTo>
                  <a:pt x="798228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71525" y="2820929"/>
            <a:ext cx="9944956" cy="6598549"/>
          </a:xfrm>
          <a:custGeom>
            <a:avLst/>
            <a:gdLst/>
            <a:ahLst/>
            <a:cxnLst/>
            <a:rect l="l" t="t" r="r" b="b"/>
            <a:pathLst>
              <a:path w="9944956" h="6598549">
                <a:moveTo>
                  <a:pt x="0" y="0"/>
                </a:moveTo>
                <a:lnTo>
                  <a:pt x="9944956" y="0"/>
                </a:lnTo>
                <a:lnTo>
                  <a:pt x="9944956" y="6598549"/>
                </a:lnTo>
                <a:lnTo>
                  <a:pt x="0" y="6598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54850" y="1500216"/>
            <a:ext cx="10646713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Data Pre-Processing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51DA-3A76-8738-E6A0-106C5D1B8FF9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5176996" y="-13360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54850" y="1060976"/>
            <a:ext cx="7542750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Splitting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54850" y="2391204"/>
            <a:ext cx="11977494" cy="48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Each dataset is divided into training, testing, and validation subsets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8248B2-B2AD-8F50-7A84-4A89F5C1CDB8}"/>
              </a:ext>
            </a:extLst>
          </p:cNvPr>
          <p:cNvGrpSpPr/>
          <p:nvPr/>
        </p:nvGrpSpPr>
        <p:grpSpPr>
          <a:xfrm>
            <a:off x="4466059" y="3771900"/>
            <a:ext cx="9998469" cy="6051256"/>
            <a:chOff x="4466059" y="4108785"/>
            <a:chExt cx="9998469" cy="605125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39732" y="4108785"/>
              <a:ext cx="5824796" cy="6051256"/>
            </a:xfrm>
            <a:prstGeom prst="rect">
              <a:avLst/>
            </a:prstGeom>
          </p:spPr>
        </p:pic>
        <p:sp>
          <p:nvSpPr>
            <p:cNvPr id="11" name="Freeform 11"/>
            <p:cNvSpPr/>
            <p:nvPr/>
          </p:nvSpPr>
          <p:spPr>
            <a:xfrm>
              <a:off x="4466059" y="5690586"/>
              <a:ext cx="2181923" cy="2765282"/>
            </a:xfrm>
            <a:custGeom>
              <a:avLst/>
              <a:gdLst/>
              <a:ahLst/>
              <a:cxnLst/>
              <a:rect l="l" t="t" r="r" b="b"/>
              <a:pathLst>
                <a:path w="2181923" h="2765282">
                  <a:moveTo>
                    <a:pt x="0" y="0"/>
                  </a:moveTo>
                  <a:lnTo>
                    <a:pt x="2181923" y="0"/>
                  </a:lnTo>
                  <a:lnTo>
                    <a:pt x="2181923" y="2765282"/>
                  </a:lnTo>
                  <a:lnTo>
                    <a:pt x="0" y="2765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4503390" y="8455868"/>
              <a:ext cx="2107259" cy="887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>
                  <a:solidFill>
                    <a:srgbClr val="444953"/>
                  </a:solidFill>
                  <a:latin typeface="EB Garamond Semi-Bold"/>
                </a:rPr>
                <a:t>Dataset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7203353" y="7073227"/>
              <a:ext cx="1598770" cy="0"/>
            </a:xfrm>
            <a:prstGeom prst="line">
              <a:avLst/>
            </a:prstGeom>
            <a:ln w="114300" cap="flat">
              <a:solidFill>
                <a:srgbClr val="6D6E71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F34ABDD-51AA-F59F-A3AC-AB941C4082E0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859064" y="3239350"/>
            <a:ext cx="7277254" cy="4206500"/>
          </a:xfrm>
          <a:custGeom>
            <a:avLst/>
            <a:gdLst/>
            <a:ahLst/>
            <a:cxnLst/>
            <a:rect l="l" t="t" r="r" b="b"/>
            <a:pathLst>
              <a:path w="7277254" h="4206500">
                <a:moveTo>
                  <a:pt x="0" y="0"/>
                </a:moveTo>
                <a:lnTo>
                  <a:pt x="7277254" y="0"/>
                </a:lnTo>
                <a:lnTo>
                  <a:pt x="7277254" y="4206500"/>
                </a:lnTo>
                <a:lnTo>
                  <a:pt x="0" y="4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52316">
            <a:off x="-1165478" y="-5531902"/>
            <a:ext cx="6334550" cy="6569990"/>
          </a:xfrm>
          <a:custGeom>
            <a:avLst/>
            <a:gdLst/>
            <a:ahLst/>
            <a:cxnLst/>
            <a:rect l="l" t="t" r="r" b="b"/>
            <a:pathLst>
              <a:path w="6334550" h="6569990">
                <a:moveTo>
                  <a:pt x="0" y="0"/>
                </a:moveTo>
                <a:lnTo>
                  <a:pt x="6334550" y="0"/>
                </a:lnTo>
                <a:lnTo>
                  <a:pt x="6334550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40054" y="86691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14982" y="3036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293761">
            <a:off x="14557304" y="7912600"/>
            <a:ext cx="1704750" cy="1887998"/>
          </a:xfrm>
          <a:custGeom>
            <a:avLst/>
            <a:gdLst/>
            <a:ahLst/>
            <a:cxnLst/>
            <a:rect l="l" t="t" r="r" b="b"/>
            <a:pathLst>
              <a:path w="1704750" h="1887998">
                <a:moveTo>
                  <a:pt x="0" y="0"/>
                </a:moveTo>
                <a:lnTo>
                  <a:pt x="1704750" y="0"/>
                </a:lnTo>
                <a:lnTo>
                  <a:pt x="1704750" y="1887998"/>
                </a:lnTo>
                <a:lnTo>
                  <a:pt x="0" y="1887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57798" y="-1833250"/>
            <a:ext cx="4817552" cy="3172750"/>
          </a:xfrm>
          <a:custGeom>
            <a:avLst/>
            <a:gdLst/>
            <a:ahLst/>
            <a:cxnLst/>
            <a:rect l="l" t="t" r="r" b="b"/>
            <a:pathLst>
              <a:path w="4817552" h="3172750">
                <a:moveTo>
                  <a:pt x="0" y="0"/>
                </a:moveTo>
                <a:lnTo>
                  <a:pt x="4817552" y="0"/>
                </a:lnTo>
                <a:lnTo>
                  <a:pt x="4817552" y="3172750"/>
                </a:lnTo>
                <a:lnTo>
                  <a:pt x="0" y="3172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05906" y="-100405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50606" y="9116300"/>
            <a:ext cx="3009900" cy="2824198"/>
          </a:xfrm>
          <a:custGeom>
            <a:avLst/>
            <a:gdLst/>
            <a:ahLst/>
            <a:cxnLst/>
            <a:rect l="l" t="t" r="r" b="b"/>
            <a:pathLst>
              <a:path w="3009900" h="2824198">
                <a:moveTo>
                  <a:pt x="0" y="0"/>
                </a:moveTo>
                <a:lnTo>
                  <a:pt x="3009900" y="0"/>
                </a:lnTo>
                <a:lnTo>
                  <a:pt x="3009900" y="2824198"/>
                </a:lnTo>
                <a:lnTo>
                  <a:pt x="0" y="282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227025" y="3166710"/>
            <a:ext cx="9952350" cy="3255426"/>
            <a:chOff x="0" y="0"/>
            <a:chExt cx="13269800" cy="43405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330043"/>
              <a:ext cx="13269800" cy="201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Introduction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287400" cy="255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5176996" y="-13360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54850" y="1060976"/>
            <a:ext cx="7542750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Splitting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54850" y="2391204"/>
            <a:ext cx="12223150" cy="48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Each dataset is divided into training, testing, and validation subsets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7E11B1-37D1-2E44-B1E2-EB46D067454B}"/>
              </a:ext>
            </a:extLst>
          </p:cNvPr>
          <p:cNvGrpSpPr/>
          <p:nvPr/>
        </p:nvGrpSpPr>
        <p:grpSpPr>
          <a:xfrm>
            <a:off x="4466059" y="3344466"/>
            <a:ext cx="10218383" cy="6371034"/>
            <a:chOff x="4466059" y="3710867"/>
            <a:chExt cx="10218383" cy="637103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02408" y="3710867"/>
              <a:ext cx="6582034" cy="6371034"/>
            </a:xfrm>
            <a:prstGeom prst="rect">
              <a:avLst/>
            </a:prstGeom>
          </p:spPr>
        </p:pic>
        <p:sp>
          <p:nvSpPr>
            <p:cNvPr id="11" name="Freeform 11"/>
            <p:cNvSpPr/>
            <p:nvPr/>
          </p:nvSpPr>
          <p:spPr>
            <a:xfrm>
              <a:off x="4466059" y="5690586"/>
              <a:ext cx="2181923" cy="2765282"/>
            </a:xfrm>
            <a:custGeom>
              <a:avLst/>
              <a:gdLst/>
              <a:ahLst/>
              <a:cxnLst/>
              <a:rect l="l" t="t" r="r" b="b"/>
              <a:pathLst>
                <a:path w="2181923" h="2765282">
                  <a:moveTo>
                    <a:pt x="0" y="0"/>
                  </a:moveTo>
                  <a:lnTo>
                    <a:pt x="2181923" y="0"/>
                  </a:lnTo>
                  <a:lnTo>
                    <a:pt x="2181923" y="2765282"/>
                  </a:lnTo>
                  <a:lnTo>
                    <a:pt x="0" y="2765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4503390" y="8455868"/>
              <a:ext cx="2107259" cy="887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>
                  <a:solidFill>
                    <a:srgbClr val="444953"/>
                  </a:solidFill>
                  <a:latin typeface="EB Garamond Semi-Bold"/>
                </a:rPr>
                <a:t>Dataset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7203353" y="7073227"/>
              <a:ext cx="1598770" cy="0"/>
            </a:xfrm>
            <a:prstGeom prst="line">
              <a:avLst/>
            </a:prstGeom>
            <a:ln w="114300" cap="flat">
              <a:solidFill>
                <a:srgbClr val="6D6E71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8A030A-0AC4-AAE9-989A-AE7FC1AA2907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12032050" y="-355767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8517150" y="0"/>
                </a:moveTo>
                <a:lnTo>
                  <a:pt x="0" y="0"/>
                </a:lnTo>
                <a:lnTo>
                  <a:pt x="0" y="9273304"/>
                </a:lnTo>
                <a:lnTo>
                  <a:pt x="8517150" y="9273304"/>
                </a:lnTo>
                <a:lnTo>
                  <a:pt x="851715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44019" flipH="1">
            <a:off x="-5522476" y="6113072"/>
            <a:ext cx="8517148" cy="9273312"/>
          </a:xfrm>
          <a:custGeom>
            <a:avLst/>
            <a:gdLst/>
            <a:ahLst/>
            <a:cxnLst/>
            <a:rect l="l" t="t" r="r" b="b"/>
            <a:pathLst>
              <a:path w="8517148" h="9273312">
                <a:moveTo>
                  <a:pt x="8517148" y="0"/>
                </a:moveTo>
                <a:lnTo>
                  <a:pt x="0" y="0"/>
                </a:lnTo>
                <a:lnTo>
                  <a:pt x="0" y="9273312"/>
                </a:lnTo>
                <a:lnTo>
                  <a:pt x="8517148" y="9273312"/>
                </a:lnTo>
                <a:lnTo>
                  <a:pt x="851714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92684" flipH="1">
            <a:off x="-1144444" y="-4664796"/>
            <a:ext cx="5815800" cy="6031952"/>
          </a:xfrm>
          <a:custGeom>
            <a:avLst/>
            <a:gdLst/>
            <a:ahLst/>
            <a:cxnLst/>
            <a:rect l="l" t="t" r="r" b="b"/>
            <a:pathLst>
              <a:path w="5815800" h="6031952">
                <a:moveTo>
                  <a:pt x="5815800" y="0"/>
                </a:moveTo>
                <a:lnTo>
                  <a:pt x="0" y="0"/>
                </a:lnTo>
                <a:lnTo>
                  <a:pt x="0" y="6031952"/>
                </a:lnTo>
                <a:lnTo>
                  <a:pt x="5815800" y="6031952"/>
                </a:lnTo>
                <a:lnTo>
                  <a:pt x="5815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418107" flipH="1">
            <a:off x="16342038" y="4145160"/>
            <a:ext cx="6334532" cy="4206496"/>
          </a:xfrm>
          <a:custGeom>
            <a:avLst/>
            <a:gdLst/>
            <a:ahLst/>
            <a:cxnLst/>
            <a:rect l="l" t="t" r="r" b="b"/>
            <a:pathLst>
              <a:path w="6334532" h="4206496">
                <a:moveTo>
                  <a:pt x="6334532" y="0"/>
                </a:moveTo>
                <a:lnTo>
                  <a:pt x="0" y="0"/>
                </a:lnTo>
                <a:lnTo>
                  <a:pt x="0" y="4206496"/>
                </a:lnTo>
                <a:lnTo>
                  <a:pt x="6334532" y="4206496"/>
                </a:lnTo>
                <a:lnTo>
                  <a:pt x="633453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>
            <a:off x="3736182" y="-126306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42801" y="4474112"/>
            <a:ext cx="16002399" cy="3548592"/>
            <a:chOff x="0" y="0"/>
            <a:chExt cx="21336532" cy="4731455"/>
          </a:xfrm>
        </p:grpSpPr>
        <p:sp>
          <p:nvSpPr>
            <p:cNvPr id="8" name="AutoShape 8"/>
            <p:cNvSpPr/>
            <p:nvPr/>
          </p:nvSpPr>
          <p:spPr>
            <a:xfrm flipV="1">
              <a:off x="5246977" y="2119746"/>
              <a:ext cx="2624204" cy="0"/>
            </a:xfrm>
            <a:prstGeom prst="line">
              <a:avLst/>
            </a:prstGeom>
            <a:ln w="76200" cap="flat">
              <a:solidFill>
                <a:srgbClr val="6D6E71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507072"/>
              <a:ext cx="5147505" cy="3515746"/>
              <a:chOff x="0" y="0"/>
              <a:chExt cx="7620000" cy="520446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620000" cy="46685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4668520">
                    <a:moveTo>
                      <a:pt x="0" y="0"/>
                    </a:moveTo>
                    <a:lnTo>
                      <a:pt x="7620000" y="0"/>
                    </a:lnTo>
                    <a:lnTo>
                      <a:pt x="7620000" y="4668520"/>
                    </a:lnTo>
                    <a:lnTo>
                      <a:pt x="0" y="4668520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2584" b="-2584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4668520"/>
                <a:ext cx="7620000" cy="53594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535940">
                    <a:moveTo>
                      <a:pt x="0" y="0"/>
                    </a:moveTo>
                    <a:lnTo>
                      <a:pt x="7620000" y="0"/>
                    </a:lnTo>
                    <a:lnTo>
                      <a:pt x="7620000" y="535940"/>
                    </a:lnTo>
                    <a:lnTo>
                      <a:pt x="0" y="535940"/>
                    </a:lnTo>
                    <a:close/>
                  </a:path>
                </a:pathLst>
              </a:custGeom>
              <a:solidFill>
                <a:srgbClr val="6D6E7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635000" y="4842510"/>
                <a:ext cx="6755130" cy="187960"/>
              </a:xfrm>
              <a:custGeom>
                <a:avLst/>
                <a:gdLst/>
                <a:ahLst/>
                <a:cxnLst/>
                <a:rect l="l" t="t" r="r" b="b"/>
                <a:pathLst>
                  <a:path w="6755130" h="187960">
                    <a:moveTo>
                      <a:pt x="4968240" y="93980"/>
                    </a:moveTo>
                    <a:cubicBezTo>
                      <a:pt x="4968240" y="146050"/>
                      <a:pt x="4926330" y="187960"/>
                      <a:pt x="4874260" y="187960"/>
                    </a:cubicBezTo>
                    <a:lnTo>
                      <a:pt x="93980" y="187960"/>
                    </a:lnTo>
                    <a:cubicBezTo>
                      <a:pt x="41910" y="187960"/>
                      <a:pt x="0" y="146050"/>
                      <a:pt x="0" y="93980"/>
                    </a:cubicBezTo>
                    <a:cubicBezTo>
                      <a:pt x="0" y="41910"/>
                      <a:pt x="41910" y="0"/>
                      <a:pt x="93980" y="0"/>
                    </a:cubicBezTo>
                    <a:lnTo>
                      <a:pt x="4875530" y="0"/>
                    </a:lnTo>
                    <a:cubicBezTo>
                      <a:pt x="4926330" y="1270"/>
                      <a:pt x="4968240" y="43180"/>
                      <a:pt x="4968240" y="93980"/>
                    </a:cubicBezTo>
                    <a:close/>
                    <a:moveTo>
                      <a:pt x="6755130" y="93980"/>
                    </a:moveTo>
                    <a:cubicBezTo>
                      <a:pt x="6755130" y="146050"/>
                      <a:pt x="6713220" y="187960"/>
                      <a:pt x="6661150" y="187960"/>
                    </a:cubicBezTo>
                    <a:lnTo>
                      <a:pt x="5876290" y="187960"/>
                    </a:lnTo>
                    <a:cubicBezTo>
                      <a:pt x="5824220" y="187960"/>
                      <a:pt x="5782310" y="146050"/>
                      <a:pt x="5782310" y="93980"/>
                    </a:cubicBezTo>
                    <a:cubicBezTo>
                      <a:pt x="5782310" y="41910"/>
                      <a:pt x="5824220" y="0"/>
                      <a:pt x="5876290" y="0"/>
                    </a:cubicBezTo>
                    <a:lnTo>
                      <a:pt x="6661150" y="0"/>
                    </a:lnTo>
                    <a:cubicBezTo>
                      <a:pt x="6713220" y="1270"/>
                      <a:pt x="6755130" y="43180"/>
                      <a:pt x="6755130" y="93980"/>
                    </a:cubicBezTo>
                    <a:close/>
                  </a:path>
                </a:pathLst>
              </a:custGeom>
              <a:solidFill>
                <a:srgbClr val="9AA7B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716280" y="4898390"/>
                <a:ext cx="6282690" cy="78740"/>
              </a:xfrm>
              <a:custGeom>
                <a:avLst/>
                <a:gdLst/>
                <a:ahLst/>
                <a:cxnLst/>
                <a:rect l="l" t="t" r="r" b="b"/>
                <a:pathLst>
                  <a:path w="6282690" h="78740">
                    <a:moveTo>
                      <a:pt x="3718560" y="78740"/>
                    </a:moveTo>
                    <a:lnTo>
                      <a:pt x="39370" y="78740"/>
                    </a:lnTo>
                    <a:cubicBezTo>
                      <a:pt x="17780" y="78740"/>
                      <a:pt x="0" y="60960"/>
                      <a:pt x="0" y="39370"/>
                    </a:cubicBezTo>
                    <a:cubicBezTo>
                      <a:pt x="0" y="17780"/>
                      <a:pt x="17780" y="0"/>
                      <a:pt x="39370" y="0"/>
                    </a:cubicBezTo>
                    <a:lnTo>
                      <a:pt x="3718560" y="0"/>
                    </a:lnTo>
                    <a:cubicBezTo>
                      <a:pt x="3740150" y="0"/>
                      <a:pt x="3757930" y="17780"/>
                      <a:pt x="3757930" y="39370"/>
                    </a:cubicBezTo>
                    <a:cubicBezTo>
                      <a:pt x="3757930" y="60960"/>
                      <a:pt x="3740150" y="78740"/>
                      <a:pt x="3718560" y="78740"/>
                    </a:cubicBezTo>
                    <a:close/>
                    <a:moveTo>
                      <a:pt x="6243320" y="78740"/>
                    </a:moveTo>
                    <a:lnTo>
                      <a:pt x="5807710" y="78740"/>
                    </a:lnTo>
                    <a:cubicBezTo>
                      <a:pt x="5786120" y="78740"/>
                      <a:pt x="5768340" y="60960"/>
                      <a:pt x="5768340" y="39370"/>
                    </a:cubicBezTo>
                    <a:cubicBezTo>
                      <a:pt x="5768340" y="17780"/>
                      <a:pt x="5786120" y="0"/>
                      <a:pt x="5807710" y="0"/>
                    </a:cubicBezTo>
                    <a:lnTo>
                      <a:pt x="6243320" y="0"/>
                    </a:lnTo>
                    <a:cubicBezTo>
                      <a:pt x="6264910" y="0"/>
                      <a:pt x="6282690" y="17780"/>
                      <a:pt x="6282690" y="39370"/>
                    </a:cubicBezTo>
                    <a:cubicBezTo>
                      <a:pt x="6282690" y="60960"/>
                      <a:pt x="6266180" y="78740"/>
                      <a:pt x="6243320" y="78740"/>
                    </a:cubicBezTo>
                    <a:close/>
                  </a:path>
                </a:pathLst>
              </a:custGeom>
              <a:solidFill>
                <a:srgbClr val="C8D0D8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3298190" y="1993900"/>
                <a:ext cx="1023620" cy="1023620"/>
              </a:xfrm>
              <a:custGeom>
                <a:avLst/>
                <a:gdLst/>
                <a:ahLst/>
                <a:cxnLst/>
                <a:rect l="l" t="t" r="r" b="b"/>
                <a:pathLst>
                  <a:path w="1023620" h="1023620">
                    <a:moveTo>
                      <a:pt x="511810" y="0"/>
                    </a:moveTo>
                    <a:cubicBezTo>
                      <a:pt x="228600" y="0"/>
                      <a:pt x="0" y="228600"/>
                      <a:pt x="0" y="511810"/>
                    </a:cubicBezTo>
                    <a:cubicBezTo>
                      <a:pt x="0" y="795020"/>
                      <a:pt x="229870" y="1023620"/>
                      <a:pt x="511810" y="1023620"/>
                    </a:cubicBezTo>
                    <a:cubicBezTo>
                      <a:pt x="795020" y="1023620"/>
                      <a:pt x="1023620" y="795020"/>
                      <a:pt x="1023620" y="511810"/>
                    </a:cubicBezTo>
                    <a:cubicBezTo>
                      <a:pt x="1023620" y="228600"/>
                      <a:pt x="795020" y="0"/>
                      <a:pt x="511810" y="0"/>
                    </a:cubicBezTo>
                    <a:close/>
                    <a:moveTo>
                      <a:pt x="382270" y="806450"/>
                    </a:moveTo>
                    <a:lnTo>
                      <a:pt x="382270" y="232410"/>
                    </a:lnTo>
                    <a:lnTo>
                      <a:pt x="802640" y="519430"/>
                    </a:lnTo>
                    <a:lnTo>
                      <a:pt x="382270" y="806450"/>
                    </a:lnTo>
                    <a:close/>
                  </a:path>
                </a:pathLst>
              </a:custGeom>
              <a:solidFill>
                <a:srgbClr val="C8D0D8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93459" y="4193822"/>
              <a:ext cx="3960587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EB Garamond"/>
                </a:rPr>
                <a:t>id11_0010.mp4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10198678" y="367078"/>
              <a:ext cx="3339591" cy="2151799"/>
            </a:xfrm>
            <a:custGeom>
              <a:avLst/>
              <a:gdLst/>
              <a:ahLst/>
              <a:cxnLst/>
              <a:rect l="l" t="t" r="r" b="b"/>
              <a:pathLst>
                <a:path w="3339591" h="2151799">
                  <a:moveTo>
                    <a:pt x="0" y="0"/>
                  </a:moveTo>
                  <a:lnTo>
                    <a:pt x="3339591" y="0"/>
                  </a:lnTo>
                  <a:lnTo>
                    <a:pt x="3339591" y="2151798"/>
                  </a:lnTo>
                  <a:lnTo>
                    <a:pt x="0" y="2151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9523332" y="921350"/>
              <a:ext cx="3291448" cy="2120778"/>
            </a:xfrm>
            <a:custGeom>
              <a:avLst/>
              <a:gdLst/>
              <a:ahLst/>
              <a:cxnLst/>
              <a:rect l="l" t="t" r="r" b="b"/>
              <a:pathLst>
                <a:path w="3291448" h="2120778">
                  <a:moveTo>
                    <a:pt x="0" y="0"/>
                  </a:moveTo>
                  <a:lnTo>
                    <a:pt x="3291448" y="0"/>
                  </a:lnTo>
                  <a:lnTo>
                    <a:pt x="3291448" y="2120778"/>
                  </a:lnTo>
                  <a:lnTo>
                    <a:pt x="0" y="212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8951937" y="1459216"/>
              <a:ext cx="3289187" cy="2119321"/>
            </a:xfrm>
            <a:custGeom>
              <a:avLst/>
              <a:gdLst/>
              <a:ahLst/>
              <a:cxnLst/>
              <a:rect l="l" t="t" r="r" b="b"/>
              <a:pathLst>
                <a:path w="3289187" h="2119321">
                  <a:moveTo>
                    <a:pt x="0" y="0"/>
                  </a:moveTo>
                  <a:lnTo>
                    <a:pt x="3289187" y="0"/>
                  </a:lnTo>
                  <a:lnTo>
                    <a:pt x="3289187" y="2119321"/>
                  </a:lnTo>
                  <a:lnTo>
                    <a:pt x="0" y="211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156232" y="1903497"/>
              <a:ext cx="3289187" cy="2119321"/>
            </a:xfrm>
            <a:custGeom>
              <a:avLst/>
              <a:gdLst/>
              <a:ahLst/>
              <a:cxnLst/>
              <a:rect l="l" t="t" r="r" b="b"/>
              <a:pathLst>
                <a:path w="3289187" h="2119321">
                  <a:moveTo>
                    <a:pt x="0" y="0"/>
                  </a:moveTo>
                  <a:lnTo>
                    <a:pt x="3289186" y="0"/>
                  </a:lnTo>
                  <a:lnTo>
                    <a:pt x="3289186" y="2119321"/>
                  </a:lnTo>
                  <a:lnTo>
                    <a:pt x="0" y="211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5243674" y="300403"/>
              <a:ext cx="3685827" cy="1387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EB Garamond Semi-Bold"/>
                </a:rPr>
                <a:t>OpenCV Video Capture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9184733" y="0"/>
              <a:ext cx="2151799" cy="2151799"/>
            </a:xfrm>
            <a:custGeom>
              <a:avLst/>
              <a:gdLst/>
              <a:ahLst/>
              <a:cxnLst/>
              <a:rect l="l" t="t" r="r" b="b"/>
              <a:pathLst>
                <a:path w="2151799" h="2151799">
                  <a:moveTo>
                    <a:pt x="0" y="0"/>
                  </a:moveTo>
                  <a:lnTo>
                    <a:pt x="2151799" y="0"/>
                  </a:lnTo>
                  <a:lnTo>
                    <a:pt x="2151799" y="2151799"/>
                  </a:lnTo>
                  <a:lnTo>
                    <a:pt x="0" y="215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6209" t="-14288" r="-97001" b="-87522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18500826" y="554272"/>
              <a:ext cx="2120778" cy="2120778"/>
            </a:xfrm>
            <a:custGeom>
              <a:avLst/>
              <a:gdLst/>
              <a:ahLst/>
              <a:cxnLst/>
              <a:rect l="l" t="t" r="r" b="b"/>
              <a:pathLst>
                <a:path w="2120778" h="2120778">
                  <a:moveTo>
                    <a:pt x="0" y="0"/>
                  </a:moveTo>
                  <a:lnTo>
                    <a:pt x="2120778" y="0"/>
                  </a:lnTo>
                  <a:lnTo>
                    <a:pt x="2120778" y="2120778"/>
                  </a:lnTo>
                  <a:lnTo>
                    <a:pt x="0" y="212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22628" t="-10355" r="-116655" b="-108255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7929029" y="1092138"/>
              <a:ext cx="2119321" cy="2119321"/>
            </a:xfrm>
            <a:custGeom>
              <a:avLst/>
              <a:gdLst/>
              <a:ahLst/>
              <a:cxnLst/>
              <a:rect l="l" t="t" r="r" b="b"/>
              <a:pathLst>
                <a:path w="2119321" h="2119321">
                  <a:moveTo>
                    <a:pt x="0" y="0"/>
                  </a:moveTo>
                  <a:lnTo>
                    <a:pt x="2119321" y="0"/>
                  </a:lnTo>
                  <a:lnTo>
                    <a:pt x="2119321" y="2119321"/>
                  </a:lnTo>
                  <a:lnTo>
                    <a:pt x="0" y="211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10939" t="-2072" r="-100137" b="-98363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7133324" y="1536419"/>
              <a:ext cx="2119321" cy="2119321"/>
            </a:xfrm>
            <a:custGeom>
              <a:avLst/>
              <a:gdLst/>
              <a:ahLst/>
              <a:cxnLst/>
              <a:rect l="l" t="t" r="r" b="b"/>
              <a:pathLst>
                <a:path w="2119321" h="2119321">
                  <a:moveTo>
                    <a:pt x="0" y="0"/>
                  </a:moveTo>
                  <a:lnTo>
                    <a:pt x="2119321" y="0"/>
                  </a:lnTo>
                  <a:lnTo>
                    <a:pt x="2119321" y="2119321"/>
                  </a:lnTo>
                  <a:lnTo>
                    <a:pt x="0" y="211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96358" r="-83557" b="-80358"/>
              </a:stretch>
            </a:blipFill>
          </p:spPr>
        </p:sp>
        <p:sp>
          <p:nvSpPr>
            <p:cNvPr id="25" name="AutoShape 25"/>
            <p:cNvSpPr/>
            <p:nvPr/>
          </p:nvSpPr>
          <p:spPr>
            <a:xfrm flipV="1">
              <a:off x="13823320" y="1999947"/>
              <a:ext cx="2624204" cy="0"/>
            </a:xfrm>
            <a:prstGeom prst="line">
              <a:avLst/>
            </a:prstGeom>
            <a:ln w="76200" cap="flat">
              <a:solidFill>
                <a:srgbClr val="6D6E71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3639869" y="300403"/>
              <a:ext cx="3685827" cy="1387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EB Garamond Semi-Bold"/>
                </a:rPr>
                <a:t>Haar Cascade Classifier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883266" y="1314558"/>
            <a:ext cx="579358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444953"/>
                </a:solidFill>
                <a:latin typeface="EB Garamond Semi-Bold"/>
              </a:rPr>
              <a:t>Feature Extraction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40321" y="2629896"/>
            <a:ext cx="1440735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The frames are captured from each video and cropped around faces to focus on relevant data and eliminate any background noise.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7BCBA-745B-8A27-EF99-6FEF7C298F04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19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79102" y="-791515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16154" y="9217150"/>
            <a:ext cx="6988798" cy="7248604"/>
          </a:xfrm>
          <a:custGeom>
            <a:avLst/>
            <a:gdLst/>
            <a:ahLst/>
            <a:cxnLst/>
            <a:rect l="l" t="t" r="r" b="b"/>
            <a:pathLst>
              <a:path w="6988798" h="7248604">
                <a:moveTo>
                  <a:pt x="0" y="0"/>
                </a:moveTo>
                <a:lnTo>
                  <a:pt x="6988798" y="0"/>
                </a:lnTo>
                <a:lnTo>
                  <a:pt x="6988798" y="7248604"/>
                </a:lnTo>
                <a:lnTo>
                  <a:pt x="0" y="7248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198658">
            <a:off x="15496048" y="7792096"/>
            <a:ext cx="6334526" cy="4206494"/>
          </a:xfrm>
          <a:custGeom>
            <a:avLst/>
            <a:gdLst/>
            <a:ahLst/>
            <a:cxnLst/>
            <a:rect l="l" t="t" r="r" b="b"/>
            <a:pathLst>
              <a:path w="6334526" h="4206494">
                <a:moveTo>
                  <a:pt x="0" y="0"/>
                </a:moveTo>
                <a:lnTo>
                  <a:pt x="6334526" y="0"/>
                </a:lnTo>
                <a:lnTo>
                  <a:pt x="6334526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3175148" y="4398500"/>
            <a:ext cx="5271198" cy="3342700"/>
          </a:xfrm>
          <a:custGeom>
            <a:avLst/>
            <a:gdLst/>
            <a:ahLst/>
            <a:cxnLst/>
            <a:rect l="l" t="t" r="r" b="b"/>
            <a:pathLst>
              <a:path w="5271198" h="3342700">
                <a:moveTo>
                  <a:pt x="0" y="0"/>
                </a:moveTo>
                <a:lnTo>
                  <a:pt x="5271198" y="0"/>
                </a:lnTo>
                <a:lnTo>
                  <a:pt x="5271198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53" r="-4853"/>
            </a:stretch>
          </a:blipFill>
        </p:spPr>
      </p:sp>
      <p:sp>
        <p:nvSpPr>
          <p:cNvPr id="6" name="Freeform 6"/>
          <p:cNvSpPr/>
          <p:nvPr/>
        </p:nvSpPr>
        <p:spPr>
          <a:xfrm rot="1338115">
            <a:off x="-6068754" y="1934646"/>
            <a:ext cx="6334522" cy="4206494"/>
          </a:xfrm>
          <a:custGeom>
            <a:avLst/>
            <a:gdLst/>
            <a:ahLst/>
            <a:cxnLst/>
            <a:rect l="l" t="t" r="r" b="b"/>
            <a:pathLst>
              <a:path w="6334522" h="4206494">
                <a:moveTo>
                  <a:pt x="0" y="0"/>
                </a:moveTo>
                <a:lnTo>
                  <a:pt x="6334522" y="0"/>
                </a:lnTo>
                <a:lnTo>
                  <a:pt x="633452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Data Transformation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93869" y="2321419"/>
            <a:ext cx="5107156" cy="2886069"/>
            <a:chOff x="0" y="0"/>
            <a:chExt cx="6809541" cy="3848092"/>
          </a:xfrm>
        </p:grpSpPr>
        <p:sp>
          <p:nvSpPr>
            <p:cNvPr id="9" name="TextBox 9"/>
            <p:cNvSpPr txBox="1"/>
            <p:nvPr/>
          </p:nvSpPr>
          <p:spPr>
            <a:xfrm>
              <a:off x="0" y="2594788"/>
              <a:ext cx="6809541" cy="1253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4"/>
                </a:lnSpc>
              </a:pPr>
              <a:r>
                <a:rPr lang="en-US" sz="2735" dirty="0">
                  <a:solidFill>
                    <a:srgbClr val="444953"/>
                  </a:solidFill>
                  <a:latin typeface="Arimo"/>
                </a:rPr>
                <a:t>Each frame is resized to a specified image size of </a:t>
              </a:r>
              <a:r>
                <a:rPr lang="en-US" sz="2735" dirty="0">
                  <a:solidFill>
                    <a:srgbClr val="444953"/>
                  </a:solidFill>
                  <a:latin typeface="Arimo Bold"/>
                  <a:ea typeface="Arimo Bold"/>
                </a:rPr>
                <a:t>64×64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00241"/>
              <a:ext cx="5942826" cy="937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31"/>
                </a:lnSpc>
              </a:pPr>
              <a:r>
                <a:rPr lang="en-US" sz="4298">
                  <a:solidFill>
                    <a:srgbClr val="444953"/>
                  </a:solidFill>
                  <a:latin typeface="EB Garamond Bold"/>
                </a:rPr>
                <a:t>Resizing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649" y="0"/>
              <a:ext cx="1561660" cy="1152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33"/>
                </a:lnSpc>
              </a:pPr>
              <a:r>
                <a:rPr lang="en-US" sz="5861">
                  <a:solidFill>
                    <a:srgbClr val="64728D"/>
                  </a:solidFill>
                  <a:latin typeface="EB Garamond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86975" y="2083294"/>
            <a:ext cx="5523578" cy="3390893"/>
            <a:chOff x="0" y="0"/>
            <a:chExt cx="7364771" cy="452119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632887"/>
              <a:ext cx="7364771" cy="188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4"/>
                </a:lnSpc>
              </a:pPr>
              <a:r>
                <a:rPr lang="en-US" sz="2735">
                  <a:solidFill>
                    <a:srgbClr val="444953"/>
                  </a:solidFill>
                  <a:latin typeface="Arimo"/>
                </a:rPr>
                <a:t>The pixel values are normalized to a range between [0, 1] by dividing by </a:t>
              </a:r>
              <a:r>
                <a:rPr lang="en-US" sz="2735">
                  <a:solidFill>
                    <a:srgbClr val="444953"/>
                  </a:solidFill>
                  <a:latin typeface="Arimo Bold"/>
                </a:rPr>
                <a:t>255.0</a:t>
              </a:r>
              <a:r>
                <a:rPr lang="en-US" sz="2735">
                  <a:solidFill>
                    <a:srgbClr val="444953"/>
                  </a:solidFill>
                  <a:latin typeface="Arimo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38340"/>
              <a:ext cx="6427386" cy="937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31"/>
                </a:lnSpc>
              </a:pPr>
              <a:r>
                <a:rPr lang="en-US" sz="4298">
                  <a:solidFill>
                    <a:srgbClr val="444953"/>
                  </a:solidFill>
                  <a:latin typeface="EB Garamond Bold"/>
                </a:rPr>
                <a:t>Normalization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88" y="0"/>
              <a:ext cx="1688993" cy="1191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33"/>
                </a:lnSpc>
              </a:pPr>
              <a:r>
                <a:rPr lang="en-US" sz="5861" dirty="0">
                  <a:solidFill>
                    <a:srgbClr val="64728D"/>
                  </a:solidFill>
                  <a:latin typeface="EB Garamond 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93869" y="5855190"/>
            <a:ext cx="5107156" cy="3390893"/>
            <a:chOff x="0" y="0"/>
            <a:chExt cx="6809541" cy="452119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632887"/>
              <a:ext cx="6809541" cy="188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4"/>
                </a:lnSpc>
              </a:pPr>
              <a:r>
                <a:rPr lang="en-US" sz="2735">
                  <a:solidFill>
                    <a:srgbClr val="444953"/>
                  </a:solidFill>
                  <a:latin typeface="Arimo"/>
                </a:rPr>
                <a:t>Every </a:t>
              </a:r>
              <a:r>
                <a:rPr lang="en-US" sz="2735">
                  <a:solidFill>
                    <a:srgbClr val="444953"/>
                  </a:solidFill>
                  <a:latin typeface="Arimo Bold"/>
                </a:rPr>
                <a:t>10th</a:t>
              </a:r>
              <a:r>
                <a:rPr lang="en-US" sz="2735">
                  <a:solidFill>
                    <a:srgbClr val="444953"/>
                  </a:solidFill>
                  <a:latin typeface="Arimo"/>
                </a:rPr>
                <a:t> frame from the extracted frames for each video is selected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38340"/>
              <a:ext cx="5942826" cy="937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31"/>
                </a:lnSpc>
              </a:pPr>
              <a:r>
                <a:rPr lang="en-US" sz="4298">
                  <a:solidFill>
                    <a:srgbClr val="444953"/>
                  </a:solidFill>
                  <a:latin typeface="EB Garamond Bold"/>
                </a:rPr>
                <a:t>Subsampling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649" y="0"/>
              <a:ext cx="1561660" cy="1191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33"/>
                </a:lnSpc>
              </a:pPr>
              <a:r>
                <a:rPr lang="en-US" sz="5861" dirty="0">
                  <a:solidFill>
                    <a:srgbClr val="64728D"/>
                  </a:solidFill>
                  <a:latin typeface="EB Garamond Bold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86975" y="5880363"/>
            <a:ext cx="5107156" cy="2914643"/>
            <a:chOff x="0" y="0"/>
            <a:chExt cx="6809541" cy="388619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2632887"/>
              <a:ext cx="6809541" cy="1253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4"/>
                </a:lnSpc>
              </a:pPr>
              <a:r>
                <a:rPr lang="en-US" sz="2735">
                  <a:solidFill>
                    <a:srgbClr val="444953"/>
                  </a:solidFill>
                  <a:latin typeface="Arimo"/>
                </a:rPr>
                <a:t>Each set of frames is adjusted to a sequence length of </a:t>
              </a:r>
              <a:r>
                <a:rPr lang="en-US" sz="2735">
                  <a:solidFill>
                    <a:srgbClr val="444953"/>
                  </a:solidFill>
                  <a:latin typeface="Arimo Bold"/>
                </a:rPr>
                <a:t>50 </a:t>
              </a:r>
              <a:r>
                <a:rPr lang="en-US" sz="2735">
                  <a:solidFill>
                    <a:srgbClr val="444953"/>
                  </a:solidFill>
                  <a:latin typeface="Arimo"/>
                </a:rPr>
                <a:t>frames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38340"/>
              <a:ext cx="5942826" cy="937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31"/>
                </a:lnSpc>
              </a:pPr>
              <a:r>
                <a:rPr lang="en-US" sz="4298">
                  <a:solidFill>
                    <a:srgbClr val="444953"/>
                  </a:solidFill>
                  <a:latin typeface="EB Garamond Bold"/>
                </a:rPr>
                <a:t>Padding/Slicing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649" y="0"/>
              <a:ext cx="1561660" cy="1191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33"/>
                </a:lnSpc>
              </a:pPr>
              <a:r>
                <a:rPr lang="en-US" sz="5861">
                  <a:solidFill>
                    <a:srgbClr val="64728D"/>
                  </a:solidFill>
                  <a:latin typeface="EB Garamond Bold"/>
                </a:rPr>
                <a:t>04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8D4E7ED-43B8-2008-AD95-9A64A692A6AB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7666905" flipH="1">
            <a:off x="-343526" y="6632294"/>
            <a:ext cx="7982246" cy="8690908"/>
          </a:xfrm>
          <a:custGeom>
            <a:avLst/>
            <a:gdLst/>
            <a:ahLst/>
            <a:cxnLst/>
            <a:rect l="l" t="t" r="r" b="b"/>
            <a:pathLst>
              <a:path w="7982246" h="8690908">
                <a:moveTo>
                  <a:pt x="7982246" y="0"/>
                </a:moveTo>
                <a:lnTo>
                  <a:pt x="0" y="0"/>
                </a:lnTo>
                <a:lnTo>
                  <a:pt x="0" y="8690908"/>
                </a:lnTo>
                <a:lnTo>
                  <a:pt x="7982246" y="8690908"/>
                </a:lnTo>
                <a:lnTo>
                  <a:pt x="798224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-3560968" y="-4131900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9927682" y="-100739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613369" flipH="1">
            <a:off x="498200" y="7473654"/>
            <a:ext cx="2641780" cy="1764450"/>
          </a:xfrm>
          <a:custGeom>
            <a:avLst/>
            <a:gdLst/>
            <a:ahLst/>
            <a:cxnLst/>
            <a:rect l="l" t="t" r="r" b="b"/>
            <a:pathLst>
              <a:path w="2641780" h="1764450">
                <a:moveTo>
                  <a:pt x="2641780" y="0"/>
                </a:moveTo>
                <a:lnTo>
                  <a:pt x="0" y="0"/>
                </a:lnTo>
                <a:lnTo>
                  <a:pt x="0" y="1764450"/>
                </a:lnTo>
                <a:lnTo>
                  <a:pt x="2641780" y="1764450"/>
                </a:lnTo>
                <a:lnTo>
                  <a:pt x="26417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840043" flipH="1">
            <a:off x="-211702" y="-18970"/>
            <a:ext cx="4725752" cy="3112300"/>
          </a:xfrm>
          <a:custGeom>
            <a:avLst/>
            <a:gdLst/>
            <a:ahLst/>
            <a:cxnLst/>
            <a:rect l="l" t="t" r="r" b="b"/>
            <a:pathLst>
              <a:path w="4725752" h="3112300">
                <a:moveTo>
                  <a:pt x="4725752" y="0"/>
                </a:moveTo>
                <a:lnTo>
                  <a:pt x="0" y="0"/>
                </a:lnTo>
                <a:lnTo>
                  <a:pt x="0" y="3112300"/>
                </a:lnTo>
                <a:lnTo>
                  <a:pt x="4725752" y="3112300"/>
                </a:lnTo>
                <a:lnTo>
                  <a:pt x="47257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H="1">
            <a:off x="8813348" y="-668670"/>
            <a:ext cx="1593200" cy="1764448"/>
          </a:xfrm>
          <a:custGeom>
            <a:avLst/>
            <a:gdLst/>
            <a:ahLst/>
            <a:cxnLst/>
            <a:rect l="l" t="t" r="r" b="b"/>
            <a:pathLst>
              <a:path w="1593200" h="1764448">
                <a:moveTo>
                  <a:pt x="1593200" y="0"/>
                </a:moveTo>
                <a:lnTo>
                  <a:pt x="0" y="0"/>
                </a:lnTo>
                <a:lnTo>
                  <a:pt x="0" y="1764448"/>
                </a:lnTo>
                <a:lnTo>
                  <a:pt x="1593200" y="1764448"/>
                </a:lnTo>
                <a:lnTo>
                  <a:pt x="15932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799956" flipH="1">
            <a:off x="-3915300" y="1714018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8"/>
            <a:stretch>
              <a:fillRect l="-9431" r="-9431"/>
            </a:stretch>
          </a:blipFill>
        </p:spPr>
      </p:sp>
      <p:sp>
        <p:nvSpPr>
          <p:cNvPr id="10" name="Freeform 10"/>
          <p:cNvSpPr/>
          <p:nvPr/>
        </p:nvSpPr>
        <p:spPr>
          <a:xfrm rot="7392123" flipH="1">
            <a:off x="13323836" y="7979836"/>
            <a:ext cx="9029006" cy="5995798"/>
          </a:xfrm>
          <a:custGeom>
            <a:avLst/>
            <a:gdLst/>
            <a:ahLst/>
            <a:cxnLst/>
            <a:rect l="l" t="t" r="r" b="b"/>
            <a:pathLst>
              <a:path w="9029006" h="5995798">
                <a:moveTo>
                  <a:pt x="9029006" y="0"/>
                </a:moveTo>
                <a:lnTo>
                  <a:pt x="0" y="0"/>
                </a:lnTo>
                <a:lnTo>
                  <a:pt x="0" y="5995798"/>
                </a:lnTo>
                <a:lnTo>
                  <a:pt x="9029006" y="5995798"/>
                </a:lnTo>
                <a:lnTo>
                  <a:pt x="9029006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 flipH="1">
            <a:off x="13457346" y="-4314318"/>
            <a:ext cx="6981550" cy="7241096"/>
          </a:xfrm>
          <a:custGeom>
            <a:avLst/>
            <a:gdLst/>
            <a:ahLst/>
            <a:cxnLst/>
            <a:rect l="l" t="t" r="r" b="b"/>
            <a:pathLst>
              <a:path w="6981550" h="7241096">
                <a:moveTo>
                  <a:pt x="6981550" y="0"/>
                </a:moveTo>
                <a:lnTo>
                  <a:pt x="0" y="0"/>
                </a:lnTo>
                <a:lnTo>
                  <a:pt x="0" y="7241096"/>
                </a:lnTo>
                <a:lnTo>
                  <a:pt x="6981550" y="7241096"/>
                </a:lnTo>
                <a:lnTo>
                  <a:pt x="698155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50450" y="2706281"/>
            <a:ext cx="11587101" cy="4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5"/>
              </a:lnSpc>
            </a:pPr>
            <a:r>
              <a:rPr lang="en-US" sz="12062">
                <a:solidFill>
                  <a:srgbClr val="444953"/>
                </a:solidFill>
                <a:latin typeface="EB Garamond Bold"/>
              </a:rPr>
              <a:t>Model Development</a:t>
            </a:r>
          </a:p>
        </p:txBody>
      </p:sp>
      <p:sp>
        <p:nvSpPr>
          <p:cNvPr id="13" name="Freeform 13"/>
          <p:cNvSpPr/>
          <p:nvPr/>
        </p:nvSpPr>
        <p:spPr>
          <a:xfrm rot="8542753" flipH="1">
            <a:off x="11765224" y="6683188"/>
            <a:ext cx="6404404" cy="2569374"/>
          </a:xfrm>
          <a:custGeom>
            <a:avLst/>
            <a:gdLst/>
            <a:ahLst/>
            <a:cxnLst/>
            <a:rect l="l" t="t" r="r" b="b"/>
            <a:pathLst>
              <a:path w="6404404" h="2569374">
                <a:moveTo>
                  <a:pt x="6404404" y="0"/>
                </a:moveTo>
                <a:lnTo>
                  <a:pt x="0" y="0"/>
                </a:lnTo>
                <a:lnTo>
                  <a:pt x="0" y="2569374"/>
                </a:lnTo>
                <a:lnTo>
                  <a:pt x="6404404" y="2569374"/>
                </a:lnTo>
                <a:lnTo>
                  <a:pt x="640440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0332" y="43395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438708">
            <a:off x="-5060182" y="-2946798"/>
            <a:ext cx="6334552" cy="6569990"/>
          </a:xfrm>
          <a:custGeom>
            <a:avLst/>
            <a:gdLst/>
            <a:ahLst/>
            <a:cxnLst/>
            <a:rect l="l" t="t" r="r" b="b"/>
            <a:pathLst>
              <a:path w="6334552" h="6569990">
                <a:moveTo>
                  <a:pt x="0" y="0"/>
                </a:moveTo>
                <a:lnTo>
                  <a:pt x="6334552" y="0"/>
                </a:lnTo>
                <a:lnTo>
                  <a:pt x="6334552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35066">
            <a:off x="-3301904" y="8084696"/>
            <a:ext cx="6334538" cy="4206498"/>
          </a:xfrm>
          <a:custGeom>
            <a:avLst/>
            <a:gdLst/>
            <a:ahLst/>
            <a:cxnLst/>
            <a:rect l="l" t="t" r="r" b="b"/>
            <a:pathLst>
              <a:path w="6334538" h="4206498">
                <a:moveTo>
                  <a:pt x="0" y="0"/>
                </a:moveTo>
                <a:lnTo>
                  <a:pt x="6334538" y="0"/>
                </a:lnTo>
                <a:lnTo>
                  <a:pt x="6334538" y="4206498"/>
                </a:lnTo>
                <a:lnTo>
                  <a:pt x="0" y="4206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66922" y="2577049"/>
            <a:ext cx="13554155" cy="4733197"/>
          </a:xfrm>
          <a:custGeom>
            <a:avLst/>
            <a:gdLst/>
            <a:ahLst/>
            <a:cxnLst/>
            <a:rect l="l" t="t" r="r" b="b"/>
            <a:pathLst>
              <a:path w="13554155" h="4733197">
                <a:moveTo>
                  <a:pt x="0" y="0"/>
                </a:moveTo>
                <a:lnTo>
                  <a:pt x="13554156" y="0"/>
                </a:lnTo>
                <a:lnTo>
                  <a:pt x="13554156" y="4733198"/>
                </a:lnTo>
                <a:lnTo>
                  <a:pt x="0" y="4733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231538" y="7759555"/>
            <a:ext cx="3297337" cy="1305560"/>
            <a:chOff x="0" y="0"/>
            <a:chExt cx="4396449" cy="1740747"/>
          </a:xfrm>
        </p:grpSpPr>
        <p:sp>
          <p:nvSpPr>
            <p:cNvPr id="8" name="TextBox 8"/>
            <p:cNvSpPr txBox="1"/>
            <p:nvPr/>
          </p:nvSpPr>
          <p:spPr>
            <a:xfrm>
              <a:off x="620796" y="-123825"/>
              <a:ext cx="3154856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444953"/>
                  </a:solidFill>
                  <a:latin typeface="Arimo Bold"/>
                </a:rPr>
                <a:t>RNN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45092"/>
              <a:ext cx="4396449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dirty="0">
                  <a:solidFill>
                    <a:srgbClr val="000000"/>
                  </a:solidFill>
                  <a:latin typeface="EB Garamond"/>
                </a:rPr>
                <a:t>Temporal Analysis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909266" y="2674663"/>
            <a:ext cx="7699580" cy="4569930"/>
          </a:xfrm>
          <a:custGeom>
            <a:avLst/>
            <a:gdLst/>
            <a:ahLst/>
            <a:cxnLst/>
            <a:rect l="l" t="t" r="r" b="b"/>
            <a:pathLst>
              <a:path w="7699580" h="4569930">
                <a:moveTo>
                  <a:pt x="0" y="0"/>
                </a:moveTo>
                <a:lnTo>
                  <a:pt x="7699580" y="0"/>
                </a:lnTo>
                <a:lnTo>
                  <a:pt x="7699580" y="4569930"/>
                </a:lnTo>
                <a:lnTo>
                  <a:pt x="0" y="4569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8" t="-3804" b="-3105"/>
            </a:stretch>
          </a:blipFill>
        </p:spPr>
      </p:sp>
      <p:sp>
        <p:nvSpPr>
          <p:cNvPr id="11" name="Freeform 11"/>
          <p:cNvSpPr/>
          <p:nvPr/>
        </p:nvSpPr>
        <p:spPr>
          <a:xfrm rot="8456777" flipV="1">
            <a:off x="8156510" y="7522938"/>
            <a:ext cx="1508888" cy="426261"/>
          </a:xfrm>
          <a:custGeom>
            <a:avLst/>
            <a:gdLst/>
            <a:ahLst/>
            <a:cxnLst/>
            <a:rect l="l" t="t" r="r" b="b"/>
            <a:pathLst>
              <a:path w="1508888" h="426261">
                <a:moveTo>
                  <a:pt x="0" y="426261"/>
                </a:moveTo>
                <a:lnTo>
                  <a:pt x="1508888" y="426261"/>
                </a:lnTo>
                <a:lnTo>
                  <a:pt x="1508888" y="0"/>
                </a:lnTo>
                <a:lnTo>
                  <a:pt x="0" y="0"/>
                </a:lnTo>
                <a:lnTo>
                  <a:pt x="0" y="42626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10624148" y="7504844"/>
            <a:ext cx="1526010" cy="431098"/>
          </a:xfrm>
          <a:custGeom>
            <a:avLst/>
            <a:gdLst/>
            <a:ahLst/>
            <a:cxnLst/>
            <a:rect l="l" t="t" r="r" b="b"/>
            <a:pathLst>
              <a:path w="1526010" h="431098">
                <a:moveTo>
                  <a:pt x="0" y="0"/>
                </a:moveTo>
                <a:lnTo>
                  <a:pt x="1526010" y="0"/>
                </a:lnTo>
                <a:lnTo>
                  <a:pt x="1526010" y="431098"/>
                </a:lnTo>
                <a:lnTo>
                  <a:pt x="0" y="4310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Model Architecture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97935" y="7673830"/>
            <a:ext cx="2816601" cy="1401955"/>
            <a:chOff x="-1" y="-114300"/>
            <a:chExt cx="3755469" cy="1869273"/>
          </a:xfrm>
        </p:grpSpPr>
        <p:sp>
          <p:nvSpPr>
            <p:cNvPr id="15" name="TextBox 15"/>
            <p:cNvSpPr txBox="1"/>
            <p:nvPr/>
          </p:nvSpPr>
          <p:spPr>
            <a:xfrm>
              <a:off x="241715" y="-114300"/>
              <a:ext cx="3154856" cy="1126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444953"/>
                  </a:solidFill>
                  <a:latin typeface="Arimo Bold"/>
                </a:rPr>
                <a:t>CNN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" y="945093"/>
              <a:ext cx="3755469" cy="8098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dirty="0">
                  <a:solidFill>
                    <a:srgbClr val="000000"/>
                  </a:solidFill>
                  <a:latin typeface="EB Garamond"/>
                </a:rPr>
                <a:t>Spatial Analysis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669488" y="7418499"/>
            <a:ext cx="519212" cy="1327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444953"/>
                </a:solidFill>
                <a:latin typeface="Arial Bold"/>
              </a:rPr>
              <a:t>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10048" y="9107523"/>
            <a:ext cx="2904489" cy="8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Arimo"/>
              </a:rPr>
              <a:t>features WITHIN each frame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27961" y="9107523"/>
            <a:ext cx="2904489" cy="8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</a:rPr>
              <a:t>discrepancies BETWEEN frames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BB66C-184B-1299-DDBC-2F18D5DB8414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93662" y="-32122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24203" flipH="1">
            <a:off x="-3322350" y="8059772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7277252" y="0"/>
                </a:moveTo>
                <a:lnTo>
                  <a:pt x="0" y="0"/>
                </a:lnTo>
                <a:lnTo>
                  <a:pt x="0" y="4206500"/>
                </a:lnTo>
                <a:lnTo>
                  <a:pt x="7277252" y="4206500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99998" flipH="1">
            <a:off x="1059330" y="-1001876"/>
            <a:ext cx="2636254" cy="2473602"/>
          </a:xfrm>
          <a:custGeom>
            <a:avLst/>
            <a:gdLst/>
            <a:ahLst/>
            <a:cxnLst/>
            <a:rect l="l" t="t" r="r" b="b"/>
            <a:pathLst>
              <a:path w="2636254" h="2473602">
                <a:moveTo>
                  <a:pt x="2636254" y="0"/>
                </a:moveTo>
                <a:lnTo>
                  <a:pt x="0" y="0"/>
                </a:lnTo>
                <a:lnTo>
                  <a:pt x="0" y="2473602"/>
                </a:lnTo>
                <a:lnTo>
                  <a:pt x="2636254" y="2473602"/>
                </a:lnTo>
                <a:lnTo>
                  <a:pt x="2636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 flipH="1">
            <a:off x="14805302" y="5379348"/>
            <a:ext cx="7982282" cy="8690956"/>
          </a:xfrm>
          <a:custGeom>
            <a:avLst/>
            <a:gdLst/>
            <a:ahLst/>
            <a:cxnLst/>
            <a:rect l="l" t="t" r="r" b="b"/>
            <a:pathLst>
              <a:path w="7982282" h="8690956">
                <a:moveTo>
                  <a:pt x="7982282" y="0"/>
                </a:moveTo>
                <a:lnTo>
                  <a:pt x="0" y="0"/>
                </a:lnTo>
                <a:lnTo>
                  <a:pt x="0" y="8690956"/>
                </a:lnTo>
                <a:lnTo>
                  <a:pt x="7982282" y="8690956"/>
                </a:lnTo>
                <a:lnTo>
                  <a:pt x="798228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410268" y="2652350"/>
            <a:ext cx="7526455" cy="762755"/>
            <a:chOff x="0" y="0"/>
            <a:chExt cx="1982276" cy="200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2276" cy="200890"/>
            </a:xfrm>
            <a:custGeom>
              <a:avLst/>
              <a:gdLst/>
              <a:ahLst/>
              <a:cxnLst/>
              <a:rect l="l" t="t" r="r" b="b"/>
              <a:pathLst>
                <a:path w="1982276" h="200890">
                  <a:moveTo>
                    <a:pt x="52460" y="0"/>
                  </a:moveTo>
                  <a:lnTo>
                    <a:pt x="1929816" y="0"/>
                  </a:lnTo>
                  <a:cubicBezTo>
                    <a:pt x="1958789" y="0"/>
                    <a:pt x="1982276" y="23487"/>
                    <a:pt x="1982276" y="52460"/>
                  </a:cubicBezTo>
                  <a:lnTo>
                    <a:pt x="1982276" y="148430"/>
                  </a:lnTo>
                  <a:cubicBezTo>
                    <a:pt x="1982276" y="177403"/>
                    <a:pt x="1958789" y="200890"/>
                    <a:pt x="1929816" y="200890"/>
                  </a:cubicBezTo>
                  <a:lnTo>
                    <a:pt x="52460" y="200890"/>
                  </a:lnTo>
                  <a:cubicBezTo>
                    <a:pt x="23487" y="200890"/>
                    <a:pt x="0" y="177403"/>
                    <a:pt x="0" y="148430"/>
                  </a:cubicBezTo>
                  <a:lnTo>
                    <a:pt x="0" y="52460"/>
                  </a:lnTo>
                  <a:cubicBezTo>
                    <a:pt x="0" y="23487"/>
                    <a:pt x="23487" y="0"/>
                    <a:pt x="52460" y="0"/>
                  </a:cubicBezTo>
                  <a:close/>
                </a:path>
              </a:pathLst>
            </a:custGeom>
            <a:solidFill>
              <a:srgbClr val="EBB5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982276" cy="24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444953"/>
                  </a:solidFill>
                  <a:latin typeface="Canva Sans"/>
                </a:rPr>
                <a:t>Conv2D (</a:t>
              </a:r>
              <a:r>
                <a:rPr lang="en-US" sz="2999" dirty="0">
                  <a:solidFill>
                    <a:srgbClr val="444953"/>
                  </a:solidFill>
                  <a:latin typeface="Canva Sans Bold"/>
                </a:rPr>
                <a:t>8</a:t>
              </a:r>
              <a:r>
                <a:rPr lang="en-US" sz="2999" dirty="0">
                  <a:solidFill>
                    <a:srgbClr val="444953"/>
                  </a:solidFill>
                  <a:latin typeface="Canva Sans"/>
                </a:rPr>
                <a:t> x 3 x 3) - </a:t>
              </a:r>
              <a:r>
                <a:rPr lang="en-US" sz="2999" dirty="0" err="1">
                  <a:solidFill>
                    <a:srgbClr val="444953"/>
                  </a:solidFill>
                  <a:latin typeface="Canva Sans"/>
                </a:rPr>
                <a:t>ReLU</a:t>
              </a:r>
              <a:r>
                <a:rPr lang="en-US" sz="2999" dirty="0">
                  <a:solidFill>
                    <a:srgbClr val="444953"/>
                  </a:solidFill>
                  <a:latin typeface="Canva Sans"/>
                </a:rPr>
                <a:t> activation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210670"/>
            <a:ext cx="16802100" cy="1009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000" dirty="0">
                <a:solidFill>
                  <a:srgbClr val="444953"/>
                </a:solidFill>
                <a:latin typeface="EB Garamond Bold"/>
              </a:rPr>
              <a:t>Convolutional Neural Network (CNN) Component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410268" y="4445089"/>
            <a:ext cx="7526455" cy="762755"/>
            <a:chOff x="0" y="0"/>
            <a:chExt cx="1982276" cy="200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82276" cy="200890"/>
            </a:xfrm>
            <a:custGeom>
              <a:avLst/>
              <a:gdLst/>
              <a:ahLst/>
              <a:cxnLst/>
              <a:rect l="l" t="t" r="r" b="b"/>
              <a:pathLst>
                <a:path w="1982276" h="200890">
                  <a:moveTo>
                    <a:pt x="52460" y="0"/>
                  </a:moveTo>
                  <a:lnTo>
                    <a:pt x="1929816" y="0"/>
                  </a:lnTo>
                  <a:cubicBezTo>
                    <a:pt x="1958789" y="0"/>
                    <a:pt x="1982276" y="23487"/>
                    <a:pt x="1982276" y="52460"/>
                  </a:cubicBezTo>
                  <a:lnTo>
                    <a:pt x="1982276" y="148430"/>
                  </a:lnTo>
                  <a:cubicBezTo>
                    <a:pt x="1982276" y="177403"/>
                    <a:pt x="1958789" y="200890"/>
                    <a:pt x="1929816" y="200890"/>
                  </a:cubicBezTo>
                  <a:lnTo>
                    <a:pt x="52460" y="200890"/>
                  </a:lnTo>
                  <a:cubicBezTo>
                    <a:pt x="23487" y="200890"/>
                    <a:pt x="0" y="177403"/>
                    <a:pt x="0" y="148430"/>
                  </a:cubicBezTo>
                  <a:lnTo>
                    <a:pt x="0" y="52460"/>
                  </a:lnTo>
                  <a:cubicBezTo>
                    <a:pt x="0" y="23487"/>
                    <a:pt x="23487" y="0"/>
                    <a:pt x="52460" y="0"/>
                  </a:cubicBezTo>
                  <a:close/>
                </a:path>
              </a:pathLst>
            </a:custGeom>
            <a:solidFill>
              <a:srgbClr val="EBB59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82276" cy="24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444953"/>
                  </a:solidFill>
                  <a:latin typeface="Canva Sans"/>
                </a:rPr>
                <a:t>Conv2D (</a:t>
              </a:r>
              <a:r>
                <a:rPr lang="en-US" sz="2999">
                  <a:solidFill>
                    <a:srgbClr val="444953"/>
                  </a:solidFill>
                  <a:latin typeface="Canva Sans Bold"/>
                </a:rPr>
                <a:t>16</a:t>
              </a:r>
              <a:r>
                <a:rPr lang="en-US" sz="2999">
                  <a:solidFill>
                    <a:srgbClr val="444953"/>
                  </a:solidFill>
                  <a:latin typeface="Canva Sans"/>
                </a:rPr>
                <a:t> x 3 x 3) - ReLU activation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10268" y="3548719"/>
            <a:ext cx="7526455" cy="762755"/>
            <a:chOff x="0" y="0"/>
            <a:chExt cx="1982276" cy="200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82276" cy="200890"/>
            </a:xfrm>
            <a:custGeom>
              <a:avLst/>
              <a:gdLst/>
              <a:ahLst/>
              <a:cxnLst/>
              <a:rect l="l" t="t" r="r" b="b"/>
              <a:pathLst>
                <a:path w="1982276" h="200890">
                  <a:moveTo>
                    <a:pt x="52460" y="0"/>
                  </a:moveTo>
                  <a:lnTo>
                    <a:pt x="1929816" y="0"/>
                  </a:lnTo>
                  <a:cubicBezTo>
                    <a:pt x="1958789" y="0"/>
                    <a:pt x="1982276" y="23487"/>
                    <a:pt x="1982276" y="52460"/>
                  </a:cubicBezTo>
                  <a:lnTo>
                    <a:pt x="1982276" y="148430"/>
                  </a:lnTo>
                  <a:cubicBezTo>
                    <a:pt x="1982276" y="177403"/>
                    <a:pt x="1958789" y="200890"/>
                    <a:pt x="1929816" y="200890"/>
                  </a:cubicBezTo>
                  <a:lnTo>
                    <a:pt x="52460" y="200890"/>
                  </a:lnTo>
                  <a:cubicBezTo>
                    <a:pt x="23487" y="200890"/>
                    <a:pt x="0" y="177403"/>
                    <a:pt x="0" y="148430"/>
                  </a:cubicBezTo>
                  <a:lnTo>
                    <a:pt x="0" y="52460"/>
                  </a:lnTo>
                  <a:cubicBezTo>
                    <a:pt x="0" y="23487"/>
                    <a:pt x="23487" y="0"/>
                    <a:pt x="52460" y="0"/>
                  </a:cubicBezTo>
                  <a:close/>
                </a:path>
              </a:pathLst>
            </a:custGeom>
            <a:solidFill>
              <a:srgbClr val="00C3B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982276" cy="24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 err="1">
                  <a:solidFill>
                    <a:srgbClr val="F8FAFB"/>
                  </a:solidFill>
                  <a:latin typeface="Canva Sans"/>
                </a:rPr>
                <a:t>MaxPooling</a:t>
              </a:r>
              <a:r>
                <a:rPr lang="en-US" sz="2999" dirty="0">
                  <a:solidFill>
                    <a:srgbClr val="F8FAFB"/>
                  </a:solidFill>
                  <a:latin typeface="Canva Sans"/>
                </a:rPr>
                <a:t> (2 x 2)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410268" y="5341458"/>
            <a:ext cx="7526455" cy="762755"/>
            <a:chOff x="0" y="0"/>
            <a:chExt cx="1982276" cy="200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82276" cy="200890"/>
            </a:xfrm>
            <a:custGeom>
              <a:avLst/>
              <a:gdLst/>
              <a:ahLst/>
              <a:cxnLst/>
              <a:rect l="l" t="t" r="r" b="b"/>
              <a:pathLst>
                <a:path w="1982276" h="200890">
                  <a:moveTo>
                    <a:pt x="52460" y="0"/>
                  </a:moveTo>
                  <a:lnTo>
                    <a:pt x="1929816" y="0"/>
                  </a:lnTo>
                  <a:cubicBezTo>
                    <a:pt x="1958789" y="0"/>
                    <a:pt x="1982276" y="23487"/>
                    <a:pt x="1982276" y="52460"/>
                  </a:cubicBezTo>
                  <a:lnTo>
                    <a:pt x="1982276" y="148430"/>
                  </a:lnTo>
                  <a:cubicBezTo>
                    <a:pt x="1982276" y="177403"/>
                    <a:pt x="1958789" y="200890"/>
                    <a:pt x="1929816" y="200890"/>
                  </a:cubicBezTo>
                  <a:lnTo>
                    <a:pt x="52460" y="200890"/>
                  </a:lnTo>
                  <a:cubicBezTo>
                    <a:pt x="23487" y="200890"/>
                    <a:pt x="0" y="177403"/>
                    <a:pt x="0" y="148430"/>
                  </a:cubicBezTo>
                  <a:lnTo>
                    <a:pt x="0" y="52460"/>
                  </a:lnTo>
                  <a:cubicBezTo>
                    <a:pt x="0" y="23487"/>
                    <a:pt x="23487" y="0"/>
                    <a:pt x="52460" y="0"/>
                  </a:cubicBezTo>
                  <a:close/>
                </a:path>
              </a:pathLst>
            </a:custGeom>
            <a:solidFill>
              <a:srgbClr val="00C3B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982276" cy="24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8FAFB"/>
                  </a:solidFill>
                  <a:latin typeface="Canva Sans"/>
                </a:rPr>
                <a:t>MaxPooling (2 x 2)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10268" y="6237827"/>
            <a:ext cx="7526455" cy="762755"/>
            <a:chOff x="0" y="0"/>
            <a:chExt cx="1982276" cy="200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82276" cy="200890"/>
            </a:xfrm>
            <a:custGeom>
              <a:avLst/>
              <a:gdLst/>
              <a:ahLst/>
              <a:cxnLst/>
              <a:rect l="l" t="t" r="r" b="b"/>
              <a:pathLst>
                <a:path w="1982276" h="200890">
                  <a:moveTo>
                    <a:pt x="52460" y="0"/>
                  </a:moveTo>
                  <a:lnTo>
                    <a:pt x="1929816" y="0"/>
                  </a:lnTo>
                  <a:cubicBezTo>
                    <a:pt x="1958789" y="0"/>
                    <a:pt x="1982276" y="23487"/>
                    <a:pt x="1982276" y="52460"/>
                  </a:cubicBezTo>
                  <a:lnTo>
                    <a:pt x="1982276" y="148430"/>
                  </a:lnTo>
                  <a:cubicBezTo>
                    <a:pt x="1982276" y="177403"/>
                    <a:pt x="1958789" y="200890"/>
                    <a:pt x="1929816" y="200890"/>
                  </a:cubicBezTo>
                  <a:lnTo>
                    <a:pt x="52460" y="200890"/>
                  </a:lnTo>
                  <a:cubicBezTo>
                    <a:pt x="23487" y="200890"/>
                    <a:pt x="0" y="177403"/>
                    <a:pt x="0" y="148430"/>
                  </a:cubicBezTo>
                  <a:lnTo>
                    <a:pt x="0" y="52460"/>
                  </a:lnTo>
                  <a:cubicBezTo>
                    <a:pt x="0" y="23487"/>
                    <a:pt x="23487" y="0"/>
                    <a:pt x="52460" y="0"/>
                  </a:cubicBezTo>
                  <a:close/>
                </a:path>
              </a:pathLst>
            </a:custGeom>
            <a:solidFill>
              <a:srgbClr val="EBB59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982276" cy="24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444953"/>
                  </a:solidFill>
                  <a:latin typeface="Canva Sans"/>
                </a:rPr>
                <a:t>Conv2D (</a:t>
              </a:r>
              <a:r>
                <a:rPr lang="en-US" sz="2999">
                  <a:solidFill>
                    <a:srgbClr val="444953"/>
                  </a:solidFill>
                  <a:latin typeface="Canva Sans Bold"/>
                </a:rPr>
                <a:t>32</a:t>
              </a:r>
              <a:r>
                <a:rPr lang="en-US" sz="2999">
                  <a:solidFill>
                    <a:srgbClr val="444953"/>
                  </a:solidFill>
                  <a:latin typeface="Canva Sans"/>
                </a:rPr>
                <a:t> x 3 x 3) - ReLU activation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410268" y="7134196"/>
            <a:ext cx="7526455" cy="762755"/>
            <a:chOff x="0" y="0"/>
            <a:chExt cx="1982276" cy="200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82276" cy="200890"/>
            </a:xfrm>
            <a:custGeom>
              <a:avLst/>
              <a:gdLst/>
              <a:ahLst/>
              <a:cxnLst/>
              <a:rect l="l" t="t" r="r" b="b"/>
              <a:pathLst>
                <a:path w="1982276" h="200890">
                  <a:moveTo>
                    <a:pt x="52460" y="0"/>
                  </a:moveTo>
                  <a:lnTo>
                    <a:pt x="1929816" y="0"/>
                  </a:lnTo>
                  <a:cubicBezTo>
                    <a:pt x="1958789" y="0"/>
                    <a:pt x="1982276" y="23487"/>
                    <a:pt x="1982276" y="52460"/>
                  </a:cubicBezTo>
                  <a:lnTo>
                    <a:pt x="1982276" y="148430"/>
                  </a:lnTo>
                  <a:cubicBezTo>
                    <a:pt x="1982276" y="177403"/>
                    <a:pt x="1958789" y="200890"/>
                    <a:pt x="1929816" y="200890"/>
                  </a:cubicBezTo>
                  <a:lnTo>
                    <a:pt x="52460" y="200890"/>
                  </a:lnTo>
                  <a:cubicBezTo>
                    <a:pt x="23487" y="200890"/>
                    <a:pt x="0" y="177403"/>
                    <a:pt x="0" y="148430"/>
                  </a:cubicBezTo>
                  <a:lnTo>
                    <a:pt x="0" y="52460"/>
                  </a:lnTo>
                  <a:cubicBezTo>
                    <a:pt x="0" y="23487"/>
                    <a:pt x="23487" y="0"/>
                    <a:pt x="52460" y="0"/>
                  </a:cubicBezTo>
                  <a:close/>
                </a:path>
              </a:pathLst>
            </a:custGeom>
            <a:solidFill>
              <a:srgbClr val="00C3B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982276" cy="24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8FAFB"/>
                  </a:solidFill>
                  <a:latin typeface="Canva Sans"/>
                </a:rPr>
                <a:t>MaxPooling (2 x 2)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410268" y="8926935"/>
            <a:ext cx="7526455" cy="762755"/>
            <a:chOff x="0" y="0"/>
            <a:chExt cx="1982276" cy="20089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82276" cy="200890"/>
            </a:xfrm>
            <a:custGeom>
              <a:avLst/>
              <a:gdLst/>
              <a:ahLst/>
              <a:cxnLst/>
              <a:rect l="l" t="t" r="r" b="b"/>
              <a:pathLst>
                <a:path w="1982276" h="200890">
                  <a:moveTo>
                    <a:pt x="52460" y="0"/>
                  </a:moveTo>
                  <a:lnTo>
                    <a:pt x="1929816" y="0"/>
                  </a:lnTo>
                  <a:cubicBezTo>
                    <a:pt x="1958789" y="0"/>
                    <a:pt x="1982276" y="23487"/>
                    <a:pt x="1982276" y="52460"/>
                  </a:cubicBezTo>
                  <a:lnTo>
                    <a:pt x="1982276" y="148430"/>
                  </a:lnTo>
                  <a:cubicBezTo>
                    <a:pt x="1982276" y="177403"/>
                    <a:pt x="1958789" y="200890"/>
                    <a:pt x="1929816" y="200890"/>
                  </a:cubicBezTo>
                  <a:lnTo>
                    <a:pt x="52460" y="200890"/>
                  </a:lnTo>
                  <a:cubicBezTo>
                    <a:pt x="23487" y="200890"/>
                    <a:pt x="0" y="177403"/>
                    <a:pt x="0" y="148430"/>
                  </a:cubicBezTo>
                  <a:lnTo>
                    <a:pt x="0" y="52460"/>
                  </a:lnTo>
                  <a:cubicBezTo>
                    <a:pt x="0" y="23487"/>
                    <a:pt x="23487" y="0"/>
                    <a:pt x="52460" y="0"/>
                  </a:cubicBezTo>
                  <a:close/>
                </a:path>
              </a:pathLst>
            </a:custGeom>
            <a:solidFill>
              <a:srgbClr val="00C3B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982276" cy="24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8FAFB"/>
                  </a:solidFill>
                  <a:latin typeface="Canva Sans"/>
                </a:rPr>
                <a:t>MaxPooling (2 x 2)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410268" y="8030565"/>
            <a:ext cx="7526455" cy="762755"/>
            <a:chOff x="0" y="0"/>
            <a:chExt cx="1982276" cy="200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82276" cy="200890"/>
            </a:xfrm>
            <a:custGeom>
              <a:avLst/>
              <a:gdLst/>
              <a:ahLst/>
              <a:cxnLst/>
              <a:rect l="l" t="t" r="r" b="b"/>
              <a:pathLst>
                <a:path w="1982276" h="200890">
                  <a:moveTo>
                    <a:pt x="52460" y="0"/>
                  </a:moveTo>
                  <a:lnTo>
                    <a:pt x="1929816" y="0"/>
                  </a:lnTo>
                  <a:cubicBezTo>
                    <a:pt x="1958789" y="0"/>
                    <a:pt x="1982276" y="23487"/>
                    <a:pt x="1982276" y="52460"/>
                  </a:cubicBezTo>
                  <a:lnTo>
                    <a:pt x="1982276" y="148430"/>
                  </a:lnTo>
                  <a:cubicBezTo>
                    <a:pt x="1982276" y="177403"/>
                    <a:pt x="1958789" y="200890"/>
                    <a:pt x="1929816" y="200890"/>
                  </a:cubicBezTo>
                  <a:lnTo>
                    <a:pt x="52460" y="200890"/>
                  </a:lnTo>
                  <a:cubicBezTo>
                    <a:pt x="23487" y="200890"/>
                    <a:pt x="0" y="177403"/>
                    <a:pt x="0" y="148430"/>
                  </a:cubicBezTo>
                  <a:lnTo>
                    <a:pt x="0" y="52460"/>
                  </a:lnTo>
                  <a:cubicBezTo>
                    <a:pt x="0" y="23487"/>
                    <a:pt x="23487" y="0"/>
                    <a:pt x="52460" y="0"/>
                  </a:cubicBezTo>
                  <a:close/>
                </a:path>
              </a:pathLst>
            </a:custGeom>
            <a:solidFill>
              <a:srgbClr val="EBB59E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982276" cy="24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444953"/>
                  </a:solidFill>
                  <a:latin typeface="Canva Sans"/>
                </a:rPr>
                <a:t>Conv2D (</a:t>
              </a:r>
              <a:r>
                <a:rPr lang="en-US" sz="2999">
                  <a:solidFill>
                    <a:srgbClr val="444953"/>
                  </a:solidFill>
                  <a:latin typeface="Canva Sans Bold"/>
                </a:rPr>
                <a:t>64</a:t>
              </a:r>
              <a:r>
                <a:rPr lang="en-US" sz="2999">
                  <a:solidFill>
                    <a:srgbClr val="444953"/>
                  </a:solidFill>
                  <a:latin typeface="Canva Sans"/>
                </a:rPr>
                <a:t> x 3 x 3) - ReLU activation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7F04899-DF9F-056B-0513-19091470BFAC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12032050" y="-355767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8517150" y="0"/>
                </a:moveTo>
                <a:lnTo>
                  <a:pt x="0" y="0"/>
                </a:lnTo>
                <a:lnTo>
                  <a:pt x="0" y="9273304"/>
                </a:lnTo>
                <a:lnTo>
                  <a:pt x="8517150" y="9273304"/>
                </a:lnTo>
                <a:lnTo>
                  <a:pt x="851715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244019" flipH="1">
            <a:off x="-5522476" y="6113072"/>
            <a:ext cx="8517148" cy="9273312"/>
          </a:xfrm>
          <a:custGeom>
            <a:avLst/>
            <a:gdLst/>
            <a:ahLst/>
            <a:cxnLst/>
            <a:rect l="l" t="t" r="r" b="b"/>
            <a:pathLst>
              <a:path w="8517148" h="9273312">
                <a:moveTo>
                  <a:pt x="8517148" y="0"/>
                </a:moveTo>
                <a:lnTo>
                  <a:pt x="0" y="0"/>
                </a:lnTo>
                <a:lnTo>
                  <a:pt x="0" y="9273312"/>
                </a:lnTo>
                <a:lnTo>
                  <a:pt x="8517148" y="9273312"/>
                </a:lnTo>
                <a:lnTo>
                  <a:pt x="851714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892684" flipH="1">
            <a:off x="-1144444" y="-4664796"/>
            <a:ext cx="5815800" cy="6031952"/>
          </a:xfrm>
          <a:custGeom>
            <a:avLst/>
            <a:gdLst/>
            <a:ahLst/>
            <a:cxnLst/>
            <a:rect l="l" t="t" r="r" b="b"/>
            <a:pathLst>
              <a:path w="5815800" h="6031952">
                <a:moveTo>
                  <a:pt x="5815800" y="0"/>
                </a:moveTo>
                <a:lnTo>
                  <a:pt x="0" y="0"/>
                </a:lnTo>
                <a:lnTo>
                  <a:pt x="0" y="6031952"/>
                </a:lnTo>
                <a:lnTo>
                  <a:pt x="5815800" y="6031952"/>
                </a:lnTo>
                <a:lnTo>
                  <a:pt x="5815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418107" flipH="1">
            <a:off x="15930246" y="4145160"/>
            <a:ext cx="6334532" cy="4206496"/>
          </a:xfrm>
          <a:custGeom>
            <a:avLst/>
            <a:gdLst/>
            <a:ahLst/>
            <a:cxnLst/>
            <a:rect l="l" t="t" r="r" b="b"/>
            <a:pathLst>
              <a:path w="6334532" h="4206496">
                <a:moveTo>
                  <a:pt x="6334532" y="0"/>
                </a:moveTo>
                <a:lnTo>
                  <a:pt x="0" y="0"/>
                </a:lnTo>
                <a:lnTo>
                  <a:pt x="0" y="4206496"/>
                </a:lnTo>
                <a:lnTo>
                  <a:pt x="6334532" y="4206496"/>
                </a:lnTo>
                <a:lnTo>
                  <a:pt x="633453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3736182" y="-126306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33320" y="5143550"/>
            <a:ext cx="12139341" cy="3191635"/>
          </a:xfrm>
          <a:custGeom>
            <a:avLst/>
            <a:gdLst/>
            <a:ahLst/>
            <a:cxnLst/>
            <a:rect l="l" t="t" r="r" b="b"/>
            <a:pathLst>
              <a:path w="12139341" h="3191635">
                <a:moveTo>
                  <a:pt x="0" y="0"/>
                </a:moveTo>
                <a:lnTo>
                  <a:pt x="12139341" y="0"/>
                </a:lnTo>
                <a:lnTo>
                  <a:pt x="12139341" y="3191635"/>
                </a:lnTo>
                <a:lnTo>
                  <a:pt x="0" y="31916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210670"/>
            <a:ext cx="1634858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8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Recurrent Neural Network (RNN) Component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3501" y="2357482"/>
            <a:ext cx="15318979" cy="21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32 Unit Long Short-Term Memory (LSTM) Layer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44953"/>
                </a:solidFill>
                <a:latin typeface="Arimo Bold"/>
              </a:rPr>
              <a:t>Input:</a:t>
            </a:r>
            <a:r>
              <a:rPr lang="en-US" sz="3000">
                <a:solidFill>
                  <a:srgbClr val="444953"/>
                </a:solidFill>
                <a:latin typeface="Arimo"/>
              </a:rPr>
              <a:t> spatial feature maps of consecutive frames produced by Time-Distributed CNN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44953"/>
                </a:solidFill>
                <a:latin typeface="Arimo Bold"/>
              </a:rPr>
              <a:t>Output: </a:t>
            </a:r>
            <a:r>
              <a:rPr lang="en-US" sz="3000">
                <a:solidFill>
                  <a:srgbClr val="444953"/>
                </a:solidFill>
                <a:latin typeface="Arimo"/>
              </a:rPr>
              <a:t>temporal evolution of feature maps across frames and long-term dependencies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23230" y="8630460"/>
            <a:ext cx="784154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444953"/>
                </a:solidFill>
                <a:latin typeface="Arimo"/>
              </a:rPr>
              <a:t>Architecture of a Recurrent Neural Network (Olah, 2015)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650FF-F1C6-0104-3850-B31CA3E589CF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69914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4055732" y="0"/>
                </a:moveTo>
                <a:lnTo>
                  <a:pt x="0" y="0"/>
                </a:lnTo>
                <a:lnTo>
                  <a:pt x="0" y="4206494"/>
                </a:lnTo>
                <a:lnTo>
                  <a:pt x="4055732" y="4206494"/>
                </a:lnTo>
                <a:lnTo>
                  <a:pt x="405573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0385" flipH="1">
            <a:off x="-3126954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8517150" y="0"/>
                </a:moveTo>
                <a:lnTo>
                  <a:pt x="0" y="0"/>
                </a:lnTo>
                <a:lnTo>
                  <a:pt x="0" y="9273304"/>
                </a:lnTo>
                <a:lnTo>
                  <a:pt x="8517150" y="9273304"/>
                </a:lnTo>
                <a:lnTo>
                  <a:pt x="85171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7553886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Fully Connected Layer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475" y="3439166"/>
            <a:ext cx="15225150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Applies the </a:t>
            </a:r>
            <a:r>
              <a:rPr lang="en-US" sz="3000">
                <a:solidFill>
                  <a:srgbClr val="444953"/>
                </a:solidFill>
                <a:latin typeface="Arimo Italics"/>
              </a:rPr>
              <a:t>ReLU </a:t>
            </a:r>
            <a:r>
              <a:rPr lang="en-US" sz="3000">
                <a:solidFill>
                  <a:srgbClr val="444953"/>
                </a:solidFill>
                <a:latin typeface="Arimo"/>
              </a:rPr>
              <a:t>activation function to the LSTM output to introduce non-linearity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1425" y="5344287"/>
            <a:ext cx="15225150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Sets a random 20% of the output data to zero to prevent overfitting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1475" y="7399020"/>
            <a:ext cx="15225150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Performs binary classification by applying the </a:t>
            </a:r>
            <a:r>
              <a:rPr lang="en-US" sz="3000">
                <a:solidFill>
                  <a:srgbClr val="444953"/>
                </a:solidFill>
                <a:latin typeface="Arimo Italics"/>
              </a:rPr>
              <a:t>Sigmoid</a:t>
            </a:r>
            <a:r>
              <a:rPr lang="en-US" sz="3000">
                <a:solidFill>
                  <a:srgbClr val="444953"/>
                </a:solidFill>
                <a:latin typeface="Arimo"/>
              </a:rPr>
              <a:t> activation function to map the output to a value between [0,1].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475" y="2486080"/>
            <a:ext cx="15225150" cy="72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 dirty="0">
                <a:solidFill>
                  <a:srgbClr val="444953"/>
                </a:solidFill>
                <a:latin typeface="EB Garamond Bold"/>
              </a:rPr>
              <a:t>16-Unit Dense Layer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475" y="4387596"/>
            <a:ext cx="15225150" cy="72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 dirty="0">
                <a:solidFill>
                  <a:srgbClr val="444953"/>
                </a:solidFill>
                <a:latin typeface="EB Garamond Bold"/>
              </a:rPr>
              <a:t>Dropout Layer (0.2)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1475" y="6442329"/>
            <a:ext cx="15225150" cy="72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 dirty="0">
                <a:solidFill>
                  <a:srgbClr val="444953"/>
                </a:solidFill>
                <a:latin typeface="EB Garamond Bold"/>
              </a:rPr>
              <a:t>1-Unit Dense Layer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329894" y="8775297"/>
            <a:ext cx="13628312" cy="455437"/>
            <a:chOff x="0" y="0"/>
            <a:chExt cx="18171083" cy="607249"/>
          </a:xfrm>
        </p:grpSpPr>
        <p:sp>
          <p:nvSpPr>
            <p:cNvPr id="16" name="TextBox 16"/>
            <p:cNvSpPr txBox="1"/>
            <p:nvPr/>
          </p:nvSpPr>
          <p:spPr>
            <a:xfrm>
              <a:off x="9258895" y="-66675"/>
              <a:ext cx="8912188" cy="673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0"/>
                </a:lnSpc>
              </a:pPr>
              <a:r>
                <a:rPr lang="en-US" sz="3000">
                  <a:solidFill>
                    <a:srgbClr val="444953"/>
                  </a:solidFill>
                  <a:latin typeface="Arimo"/>
                </a:rPr>
                <a:t>value &gt; 0.5                 </a:t>
              </a:r>
              <a:r>
                <a:rPr lang="en-US" sz="3000">
                  <a:solidFill>
                    <a:srgbClr val="E48748"/>
                  </a:solidFill>
                  <a:latin typeface="Arimo Bold"/>
                </a:rPr>
                <a:t> DEEPFAKE (1)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12137168" y="252351"/>
              <a:ext cx="1768309" cy="379"/>
            </a:xfrm>
            <a:prstGeom prst="line">
              <a:avLst/>
            </a:prstGeom>
            <a:ln w="76200" cap="flat">
              <a:solidFill>
                <a:srgbClr val="6D6E71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66486"/>
              <a:ext cx="8344495" cy="673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0"/>
                </a:lnSpc>
              </a:pPr>
              <a:r>
                <a:rPr lang="en-US" sz="3000" dirty="0">
                  <a:solidFill>
                    <a:srgbClr val="444953"/>
                  </a:solidFill>
                  <a:latin typeface="Arimo"/>
                </a:rPr>
                <a:t>value &lt; 0.5                  </a:t>
              </a:r>
              <a:r>
                <a:rPr lang="en-US" sz="3000" dirty="0">
                  <a:solidFill>
                    <a:srgbClr val="E48748"/>
                  </a:solidFill>
                  <a:latin typeface="Arimo Bold"/>
                </a:rPr>
                <a:t>REAL (0)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2894393" y="303530"/>
              <a:ext cx="1768309" cy="379"/>
            </a:xfrm>
            <a:prstGeom prst="line">
              <a:avLst/>
            </a:prstGeom>
            <a:ln w="76200" cap="flat">
              <a:solidFill>
                <a:srgbClr val="6D6E71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EE2F796-23F1-B0A1-405B-40965142E44D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93662" y="-32122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24203" flipH="1">
            <a:off x="-3322350" y="8059772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7277252" y="0"/>
                </a:moveTo>
                <a:lnTo>
                  <a:pt x="0" y="0"/>
                </a:lnTo>
                <a:lnTo>
                  <a:pt x="0" y="4206500"/>
                </a:lnTo>
                <a:lnTo>
                  <a:pt x="7277252" y="4206500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99998" flipH="1">
            <a:off x="1059330" y="-1001876"/>
            <a:ext cx="2636254" cy="2473602"/>
          </a:xfrm>
          <a:custGeom>
            <a:avLst/>
            <a:gdLst/>
            <a:ahLst/>
            <a:cxnLst/>
            <a:rect l="l" t="t" r="r" b="b"/>
            <a:pathLst>
              <a:path w="2636254" h="2473602">
                <a:moveTo>
                  <a:pt x="2636254" y="0"/>
                </a:moveTo>
                <a:lnTo>
                  <a:pt x="0" y="0"/>
                </a:lnTo>
                <a:lnTo>
                  <a:pt x="0" y="2473602"/>
                </a:lnTo>
                <a:lnTo>
                  <a:pt x="2636254" y="2473602"/>
                </a:lnTo>
                <a:lnTo>
                  <a:pt x="2636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980684" y="9201122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 flipH="1">
            <a:off x="14805302" y="5379348"/>
            <a:ext cx="7982282" cy="8690956"/>
          </a:xfrm>
          <a:custGeom>
            <a:avLst/>
            <a:gdLst/>
            <a:ahLst/>
            <a:cxnLst/>
            <a:rect l="l" t="t" r="r" b="b"/>
            <a:pathLst>
              <a:path w="7982282" h="8690956">
                <a:moveTo>
                  <a:pt x="7982282" y="0"/>
                </a:moveTo>
                <a:lnTo>
                  <a:pt x="0" y="0"/>
                </a:lnTo>
                <a:lnTo>
                  <a:pt x="0" y="8690956"/>
                </a:lnTo>
                <a:lnTo>
                  <a:pt x="7982282" y="8690956"/>
                </a:lnTo>
                <a:lnTo>
                  <a:pt x="798228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1425" y="1509016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Data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75" y="2518559"/>
            <a:ext cx="5263498" cy="5094766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969372" y="3758296"/>
          <a:ext cx="5218939" cy="2615292"/>
        </p:xfrm>
        <a:graphic>
          <a:graphicData uri="http://schemas.openxmlformats.org/drawingml/2006/table">
            <a:tbl>
              <a:tblPr/>
              <a:tblGrid>
                <a:gridCol w="235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3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Video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Label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Major_Emotion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id10_id2_0002.mp4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id3_0001.mp4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REAL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happiness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id1_id20_0010.mp4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happiness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id4_id9_0003.mp4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BB55978-0E6D-A8F9-4D5F-E0D024171D46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664241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93662" y="-32122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24203" flipH="1">
            <a:off x="-3322350" y="8059772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7277252" y="0"/>
                </a:moveTo>
                <a:lnTo>
                  <a:pt x="0" y="0"/>
                </a:lnTo>
                <a:lnTo>
                  <a:pt x="0" y="4206500"/>
                </a:lnTo>
                <a:lnTo>
                  <a:pt x="7277252" y="4206500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99998" flipH="1">
            <a:off x="1059330" y="-1001876"/>
            <a:ext cx="2636254" cy="2473602"/>
          </a:xfrm>
          <a:custGeom>
            <a:avLst/>
            <a:gdLst/>
            <a:ahLst/>
            <a:cxnLst/>
            <a:rect l="l" t="t" r="r" b="b"/>
            <a:pathLst>
              <a:path w="2636254" h="2473602">
                <a:moveTo>
                  <a:pt x="2636254" y="0"/>
                </a:moveTo>
                <a:lnTo>
                  <a:pt x="0" y="0"/>
                </a:lnTo>
                <a:lnTo>
                  <a:pt x="0" y="2473602"/>
                </a:lnTo>
                <a:lnTo>
                  <a:pt x="2636254" y="2473602"/>
                </a:lnTo>
                <a:lnTo>
                  <a:pt x="2636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980684" y="9201122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 flipH="1">
            <a:off x="14805302" y="5379348"/>
            <a:ext cx="7982282" cy="8690956"/>
          </a:xfrm>
          <a:custGeom>
            <a:avLst/>
            <a:gdLst/>
            <a:ahLst/>
            <a:cxnLst/>
            <a:rect l="l" t="t" r="r" b="b"/>
            <a:pathLst>
              <a:path w="7982282" h="8690956">
                <a:moveTo>
                  <a:pt x="7982282" y="0"/>
                </a:moveTo>
                <a:lnTo>
                  <a:pt x="0" y="0"/>
                </a:lnTo>
                <a:lnTo>
                  <a:pt x="0" y="8690956"/>
                </a:lnTo>
                <a:lnTo>
                  <a:pt x="7982282" y="8690956"/>
                </a:lnTo>
                <a:lnTo>
                  <a:pt x="798228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75" y="2518559"/>
            <a:ext cx="5263498" cy="5094766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969372" y="3758296"/>
          <a:ext cx="5218939" cy="2615292"/>
        </p:xfrm>
        <a:graphic>
          <a:graphicData uri="http://schemas.openxmlformats.org/drawingml/2006/table">
            <a:tbl>
              <a:tblPr/>
              <a:tblGrid>
                <a:gridCol w="235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3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Video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Label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Major_Emotion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id10_id2_0002.mp4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 Semi-Bold"/>
                        </a:rPr>
                        <a:t>id3_0001.mp4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E4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 Semi-Bold"/>
                        </a:rPr>
                        <a:t>REAL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E4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 Semi-Bold"/>
                        </a:rPr>
                        <a:t>happiness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E4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 Semi-Bold"/>
                        </a:rPr>
                        <a:t>id1_id20_0010.mp4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E4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 Semi-Bol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E4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 Semi-Bold"/>
                        </a:rPr>
                        <a:t>happiness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E4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id4_id9_0003.mp4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13024559" y="4428268"/>
            <a:ext cx="3086100" cy="1275347"/>
            <a:chOff x="0" y="0"/>
            <a:chExt cx="812800" cy="3358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335894"/>
            </a:xfrm>
            <a:custGeom>
              <a:avLst/>
              <a:gdLst/>
              <a:ahLst/>
              <a:cxnLst/>
              <a:rect l="l" t="t" r="r" b="b"/>
              <a:pathLst>
                <a:path w="812800" h="3358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53"/>
                  </a:lnTo>
                  <a:cubicBezTo>
                    <a:pt x="812800" y="241885"/>
                    <a:pt x="799321" y="274427"/>
                    <a:pt x="775327" y="298421"/>
                  </a:cubicBezTo>
                  <a:cubicBezTo>
                    <a:pt x="751333" y="322414"/>
                    <a:pt x="718791" y="335894"/>
                    <a:pt x="684859" y="335894"/>
                  </a:cubicBezTo>
                  <a:lnTo>
                    <a:pt x="127941" y="335894"/>
                  </a:lnTo>
                  <a:cubicBezTo>
                    <a:pt x="94009" y="335894"/>
                    <a:pt x="61467" y="322414"/>
                    <a:pt x="37473" y="298421"/>
                  </a:cubicBezTo>
                  <a:cubicBezTo>
                    <a:pt x="13479" y="274427"/>
                    <a:pt x="0" y="241885"/>
                    <a:pt x="0" y="20795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C3B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38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8FAFB"/>
                  </a:solidFill>
                  <a:latin typeface="EB Garamond Semi-Bold"/>
                </a:rPr>
                <a:t>Happiness Testing Set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0886639" y="4853459"/>
            <a:ext cx="2014924" cy="424966"/>
          </a:xfrm>
          <a:custGeom>
            <a:avLst/>
            <a:gdLst/>
            <a:ahLst/>
            <a:cxnLst/>
            <a:rect l="l" t="t" r="r" b="b"/>
            <a:pathLst>
              <a:path w="2014924" h="424966">
                <a:moveTo>
                  <a:pt x="2014924" y="0"/>
                </a:moveTo>
                <a:lnTo>
                  <a:pt x="0" y="0"/>
                </a:lnTo>
                <a:lnTo>
                  <a:pt x="0" y="424966"/>
                </a:lnTo>
                <a:lnTo>
                  <a:pt x="2014924" y="424966"/>
                </a:lnTo>
                <a:lnTo>
                  <a:pt x="201492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45658" y="2781483"/>
            <a:ext cx="5218939" cy="4626067"/>
          </a:xfrm>
          <a:custGeom>
            <a:avLst/>
            <a:gdLst/>
            <a:ahLst/>
            <a:cxnLst/>
            <a:rect l="l" t="t" r="r" b="b"/>
            <a:pathLst>
              <a:path w="5218939" h="4626067">
                <a:moveTo>
                  <a:pt x="0" y="0"/>
                </a:moveTo>
                <a:lnTo>
                  <a:pt x="5218939" y="0"/>
                </a:lnTo>
                <a:lnTo>
                  <a:pt x="5218939" y="4626067"/>
                </a:lnTo>
                <a:lnTo>
                  <a:pt x="0" y="4626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31425" y="1509016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6C2996-FDE0-6DCF-BF30-1430883EE976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44762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93724" y="6743215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134216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5680" y="923925"/>
            <a:ext cx="9144333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Hong Kong Deepfake Scam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15176996" y="-13360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691600" y="3782114"/>
            <a:ext cx="8115300" cy="4569048"/>
          </a:xfrm>
          <a:custGeom>
            <a:avLst/>
            <a:gdLst/>
            <a:ahLst/>
            <a:cxnLst/>
            <a:rect l="l" t="t" r="r" b="b"/>
            <a:pathLst>
              <a:path w="8115300" h="4569048">
                <a:moveTo>
                  <a:pt x="0" y="0"/>
                </a:moveTo>
                <a:lnTo>
                  <a:pt x="8115300" y="0"/>
                </a:lnTo>
                <a:lnTo>
                  <a:pt x="8115300" y="4569048"/>
                </a:lnTo>
                <a:lnTo>
                  <a:pt x="0" y="4569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95680" y="2488619"/>
            <a:ext cx="12553570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In February 2024, a finance worker at the Hong Kong office of a major multinational firm was scammed out of </a:t>
            </a:r>
            <a:r>
              <a:rPr lang="en-US" sz="3000">
                <a:solidFill>
                  <a:srgbClr val="444953"/>
                </a:solidFill>
                <a:latin typeface="Arimo Bold"/>
              </a:rPr>
              <a:t>$25.6 million</a:t>
            </a:r>
            <a:r>
              <a:rPr lang="en-US" sz="3000">
                <a:solidFill>
                  <a:srgbClr val="444953"/>
                </a:solidFill>
                <a:latin typeface="Arimo"/>
              </a:rPr>
              <a:t>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5680" y="4086914"/>
            <a:ext cx="7414554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Scammers initiated a conference call with deepfakes of all his coworkers.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5680" y="5685209"/>
            <a:ext cx="7414554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The deepfake “CFO” instructed him to transfer the money to an offshore account.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5680" y="7283504"/>
            <a:ext cx="7414554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the deepfakes ”looked and sounded just like colleagues he recognized”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7740" y="8589287"/>
            <a:ext cx="772302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444953"/>
                </a:solidFill>
                <a:latin typeface="Arimo"/>
              </a:rPr>
              <a:t>Company loses $25 million dollars to deepfake video call scam (Casey Tonkin, 2024)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3603B-0453-9363-D4D4-546E86865C9E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93662" y="-32122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24203" flipH="1">
            <a:off x="-3322350" y="8059772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7277252" y="0"/>
                </a:moveTo>
                <a:lnTo>
                  <a:pt x="0" y="0"/>
                </a:lnTo>
                <a:lnTo>
                  <a:pt x="0" y="4206500"/>
                </a:lnTo>
                <a:lnTo>
                  <a:pt x="7277252" y="4206500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99998" flipH="1">
            <a:off x="1059330" y="-1001876"/>
            <a:ext cx="2636254" cy="2473602"/>
          </a:xfrm>
          <a:custGeom>
            <a:avLst/>
            <a:gdLst/>
            <a:ahLst/>
            <a:cxnLst/>
            <a:rect l="l" t="t" r="r" b="b"/>
            <a:pathLst>
              <a:path w="2636254" h="2473602">
                <a:moveTo>
                  <a:pt x="2636254" y="0"/>
                </a:moveTo>
                <a:lnTo>
                  <a:pt x="0" y="0"/>
                </a:lnTo>
                <a:lnTo>
                  <a:pt x="0" y="2473602"/>
                </a:lnTo>
                <a:lnTo>
                  <a:pt x="2636254" y="2473602"/>
                </a:lnTo>
                <a:lnTo>
                  <a:pt x="2636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980684" y="9201122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 flipH="1">
            <a:off x="14805302" y="5379348"/>
            <a:ext cx="7982282" cy="8690956"/>
          </a:xfrm>
          <a:custGeom>
            <a:avLst/>
            <a:gdLst/>
            <a:ahLst/>
            <a:cxnLst/>
            <a:rect l="l" t="t" r="r" b="b"/>
            <a:pathLst>
              <a:path w="7982282" h="8690956">
                <a:moveTo>
                  <a:pt x="7982282" y="0"/>
                </a:moveTo>
                <a:lnTo>
                  <a:pt x="0" y="0"/>
                </a:lnTo>
                <a:lnTo>
                  <a:pt x="0" y="8690956"/>
                </a:lnTo>
                <a:lnTo>
                  <a:pt x="7982282" y="8690956"/>
                </a:lnTo>
                <a:lnTo>
                  <a:pt x="798228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75" y="2518559"/>
            <a:ext cx="5263498" cy="5094766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969372" y="3758296"/>
          <a:ext cx="5218939" cy="2615292"/>
        </p:xfrm>
        <a:graphic>
          <a:graphicData uri="http://schemas.openxmlformats.org/drawingml/2006/table">
            <a:tbl>
              <a:tblPr/>
              <a:tblGrid>
                <a:gridCol w="235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3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Video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Label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Major_Emotion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 Semi-Bold"/>
                        </a:rPr>
                        <a:t>id10_id2_0002.mp4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 Semi-Bol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 Semi-Bold"/>
                        </a:rPr>
                        <a:t>fear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id3_0001.mp4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REAL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happiness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id1_id20_0010.mp4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happiness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id4_id9_0003.mp4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13024559" y="4428268"/>
            <a:ext cx="3086100" cy="1275347"/>
            <a:chOff x="0" y="0"/>
            <a:chExt cx="812800" cy="3358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335894"/>
            </a:xfrm>
            <a:custGeom>
              <a:avLst/>
              <a:gdLst/>
              <a:ahLst/>
              <a:cxnLst/>
              <a:rect l="l" t="t" r="r" b="b"/>
              <a:pathLst>
                <a:path w="812800" h="3358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53"/>
                  </a:lnTo>
                  <a:cubicBezTo>
                    <a:pt x="812800" y="241885"/>
                    <a:pt x="799321" y="274427"/>
                    <a:pt x="775327" y="298421"/>
                  </a:cubicBezTo>
                  <a:cubicBezTo>
                    <a:pt x="751333" y="322414"/>
                    <a:pt x="718791" y="335894"/>
                    <a:pt x="684859" y="335894"/>
                  </a:cubicBezTo>
                  <a:lnTo>
                    <a:pt x="127941" y="335894"/>
                  </a:lnTo>
                  <a:cubicBezTo>
                    <a:pt x="94009" y="335894"/>
                    <a:pt x="61467" y="322414"/>
                    <a:pt x="37473" y="298421"/>
                  </a:cubicBezTo>
                  <a:cubicBezTo>
                    <a:pt x="13479" y="274427"/>
                    <a:pt x="0" y="241885"/>
                    <a:pt x="0" y="20795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C3B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38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8FAFB"/>
                  </a:solidFill>
                  <a:latin typeface="EB Garamond Semi-Bold"/>
                </a:rPr>
                <a:t>Happiness Testing Set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24559" y="2792931"/>
            <a:ext cx="3086100" cy="1275347"/>
            <a:chOff x="0" y="0"/>
            <a:chExt cx="812800" cy="3358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335894"/>
            </a:xfrm>
            <a:custGeom>
              <a:avLst/>
              <a:gdLst/>
              <a:ahLst/>
              <a:cxnLst/>
              <a:rect l="l" t="t" r="r" b="b"/>
              <a:pathLst>
                <a:path w="812800" h="3358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53"/>
                  </a:lnTo>
                  <a:cubicBezTo>
                    <a:pt x="812800" y="241885"/>
                    <a:pt x="799321" y="274427"/>
                    <a:pt x="775327" y="298421"/>
                  </a:cubicBezTo>
                  <a:cubicBezTo>
                    <a:pt x="751333" y="322414"/>
                    <a:pt x="718791" y="335894"/>
                    <a:pt x="684859" y="335894"/>
                  </a:cubicBezTo>
                  <a:lnTo>
                    <a:pt x="127941" y="335894"/>
                  </a:lnTo>
                  <a:cubicBezTo>
                    <a:pt x="94009" y="335894"/>
                    <a:pt x="61467" y="322414"/>
                    <a:pt x="37473" y="298421"/>
                  </a:cubicBezTo>
                  <a:cubicBezTo>
                    <a:pt x="13479" y="274427"/>
                    <a:pt x="0" y="241885"/>
                    <a:pt x="0" y="20795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CE4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38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444953"/>
                  </a:solidFill>
                  <a:latin typeface="EB Garamond Semi-Bold"/>
                </a:rPr>
                <a:t>Fear Testing Set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31425" y="1509016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Data</a:t>
            </a:r>
          </a:p>
        </p:txBody>
      </p:sp>
      <p:sp>
        <p:nvSpPr>
          <p:cNvPr id="18" name="Freeform 18"/>
          <p:cNvSpPr/>
          <p:nvPr/>
        </p:nvSpPr>
        <p:spPr>
          <a:xfrm>
            <a:off x="640930" y="2781483"/>
            <a:ext cx="5218939" cy="4626067"/>
          </a:xfrm>
          <a:custGeom>
            <a:avLst/>
            <a:gdLst/>
            <a:ahLst/>
            <a:cxnLst/>
            <a:rect l="l" t="t" r="r" b="b"/>
            <a:pathLst>
              <a:path w="5218939" h="4626067">
                <a:moveTo>
                  <a:pt x="0" y="0"/>
                </a:moveTo>
                <a:lnTo>
                  <a:pt x="5218938" y="0"/>
                </a:lnTo>
                <a:lnTo>
                  <a:pt x="5218938" y="4626067"/>
                </a:lnTo>
                <a:lnTo>
                  <a:pt x="0" y="4626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B7E82916-6675-A43F-ACDD-AB786268C813}"/>
              </a:ext>
            </a:extLst>
          </p:cNvPr>
          <p:cNvSpPr/>
          <p:nvPr/>
        </p:nvSpPr>
        <p:spPr>
          <a:xfrm rot="20214023" flipH="1">
            <a:off x="10888595" y="3776766"/>
            <a:ext cx="2195561" cy="450043"/>
          </a:xfrm>
          <a:custGeom>
            <a:avLst/>
            <a:gdLst/>
            <a:ahLst/>
            <a:cxnLst/>
            <a:rect l="l" t="t" r="r" b="b"/>
            <a:pathLst>
              <a:path w="2014924" h="424966">
                <a:moveTo>
                  <a:pt x="2014924" y="0"/>
                </a:moveTo>
                <a:lnTo>
                  <a:pt x="0" y="0"/>
                </a:lnTo>
                <a:lnTo>
                  <a:pt x="0" y="424966"/>
                </a:lnTo>
                <a:lnTo>
                  <a:pt x="2014924" y="424966"/>
                </a:lnTo>
                <a:lnTo>
                  <a:pt x="201492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B6CDC3-8946-696E-B5DF-CDFB0520B30A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9767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93662" y="-32122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24203" flipH="1">
            <a:off x="-3322350" y="8059772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7277252" y="0"/>
                </a:moveTo>
                <a:lnTo>
                  <a:pt x="0" y="0"/>
                </a:lnTo>
                <a:lnTo>
                  <a:pt x="0" y="4206500"/>
                </a:lnTo>
                <a:lnTo>
                  <a:pt x="7277252" y="4206500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99998" flipH="1">
            <a:off x="1059330" y="-1001876"/>
            <a:ext cx="2636254" cy="2473602"/>
          </a:xfrm>
          <a:custGeom>
            <a:avLst/>
            <a:gdLst/>
            <a:ahLst/>
            <a:cxnLst/>
            <a:rect l="l" t="t" r="r" b="b"/>
            <a:pathLst>
              <a:path w="2636254" h="2473602">
                <a:moveTo>
                  <a:pt x="2636254" y="0"/>
                </a:moveTo>
                <a:lnTo>
                  <a:pt x="0" y="0"/>
                </a:lnTo>
                <a:lnTo>
                  <a:pt x="0" y="2473602"/>
                </a:lnTo>
                <a:lnTo>
                  <a:pt x="2636254" y="2473602"/>
                </a:lnTo>
                <a:lnTo>
                  <a:pt x="2636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980684" y="9201122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 flipH="1">
            <a:off x="14805302" y="5379348"/>
            <a:ext cx="7982282" cy="8690956"/>
          </a:xfrm>
          <a:custGeom>
            <a:avLst/>
            <a:gdLst/>
            <a:ahLst/>
            <a:cxnLst/>
            <a:rect l="l" t="t" r="r" b="b"/>
            <a:pathLst>
              <a:path w="7982282" h="8690956">
                <a:moveTo>
                  <a:pt x="7982282" y="0"/>
                </a:moveTo>
                <a:lnTo>
                  <a:pt x="0" y="0"/>
                </a:lnTo>
                <a:lnTo>
                  <a:pt x="0" y="8690956"/>
                </a:lnTo>
                <a:lnTo>
                  <a:pt x="7982282" y="8690956"/>
                </a:lnTo>
                <a:lnTo>
                  <a:pt x="798228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75" y="2518559"/>
            <a:ext cx="5263498" cy="5094766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969372" y="3758296"/>
          <a:ext cx="5218939" cy="2615292"/>
        </p:xfrm>
        <a:graphic>
          <a:graphicData uri="http://schemas.openxmlformats.org/drawingml/2006/table">
            <a:tbl>
              <a:tblPr/>
              <a:tblGrid>
                <a:gridCol w="235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3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Video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44953"/>
                          </a:solidFill>
                          <a:latin typeface="Arial Bold"/>
                        </a:rPr>
                        <a:t>Label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444953"/>
                          </a:solidFill>
                          <a:latin typeface="Arial Bold"/>
                        </a:rPr>
                        <a:t>Major_Emotion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id10_id2_0002.mp4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FAKE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fear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id3_0001.mp4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REAL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happiness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id1_id20_0010.mp4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FAKE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happiness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 Semi-Bold"/>
                        </a:rPr>
                        <a:t>id4_id9_0003.mp4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 Semi-Bold"/>
                        </a:rPr>
                        <a:t>FAKE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 Semi-Bold"/>
                        </a:rPr>
                        <a:t>anger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EB Garamond"/>
                        </a:rPr>
                        <a:t>....</a:t>
                      </a:r>
                      <a:endParaRPr lang="en-US" sz="1100" dirty="0"/>
                    </a:p>
                  </a:txBody>
                  <a:tcPr marL="0" marR="0" marT="0" marB="0" anchor="ctr">
                    <a:lnL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491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13024559" y="4428268"/>
            <a:ext cx="3086100" cy="1275347"/>
            <a:chOff x="0" y="0"/>
            <a:chExt cx="812800" cy="3358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335894"/>
            </a:xfrm>
            <a:custGeom>
              <a:avLst/>
              <a:gdLst/>
              <a:ahLst/>
              <a:cxnLst/>
              <a:rect l="l" t="t" r="r" b="b"/>
              <a:pathLst>
                <a:path w="812800" h="3358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53"/>
                  </a:lnTo>
                  <a:cubicBezTo>
                    <a:pt x="812800" y="241885"/>
                    <a:pt x="799321" y="274427"/>
                    <a:pt x="775327" y="298421"/>
                  </a:cubicBezTo>
                  <a:cubicBezTo>
                    <a:pt x="751333" y="322414"/>
                    <a:pt x="718791" y="335894"/>
                    <a:pt x="684859" y="335894"/>
                  </a:cubicBezTo>
                  <a:lnTo>
                    <a:pt x="127941" y="335894"/>
                  </a:lnTo>
                  <a:cubicBezTo>
                    <a:pt x="94009" y="335894"/>
                    <a:pt x="61467" y="322414"/>
                    <a:pt x="37473" y="298421"/>
                  </a:cubicBezTo>
                  <a:cubicBezTo>
                    <a:pt x="13479" y="274427"/>
                    <a:pt x="0" y="241885"/>
                    <a:pt x="0" y="20795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C3B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38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8FAFB"/>
                  </a:solidFill>
                  <a:latin typeface="EB Garamond Semi-Bold"/>
                </a:rPr>
                <a:t>Happiness Testing Set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24559" y="2792931"/>
            <a:ext cx="3086100" cy="1275347"/>
            <a:chOff x="0" y="0"/>
            <a:chExt cx="812800" cy="3358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335894"/>
            </a:xfrm>
            <a:custGeom>
              <a:avLst/>
              <a:gdLst/>
              <a:ahLst/>
              <a:cxnLst/>
              <a:rect l="l" t="t" r="r" b="b"/>
              <a:pathLst>
                <a:path w="812800" h="3358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53"/>
                  </a:lnTo>
                  <a:cubicBezTo>
                    <a:pt x="812800" y="241885"/>
                    <a:pt x="799321" y="274427"/>
                    <a:pt x="775327" y="298421"/>
                  </a:cubicBezTo>
                  <a:cubicBezTo>
                    <a:pt x="751333" y="322414"/>
                    <a:pt x="718791" y="335894"/>
                    <a:pt x="684859" y="335894"/>
                  </a:cubicBezTo>
                  <a:lnTo>
                    <a:pt x="127941" y="335894"/>
                  </a:lnTo>
                  <a:cubicBezTo>
                    <a:pt x="94009" y="335894"/>
                    <a:pt x="61467" y="322414"/>
                    <a:pt x="37473" y="298421"/>
                  </a:cubicBezTo>
                  <a:cubicBezTo>
                    <a:pt x="13479" y="274427"/>
                    <a:pt x="0" y="241885"/>
                    <a:pt x="0" y="20795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CE4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38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444953"/>
                  </a:solidFill>
                  <a:latin typeface="EB Garamond Semi-Bold"/>
                </a:rPr>
                <a:t>Fear Testing Set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31425" y="1509016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Data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024559" y="6065565"/>
            <a:ext cx="3086100" cy="1275347"/>
            <a:chOff x="0" y="0"/>
            <a:chExt cx="812800" cy="33589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335894"/>
            </a:xfrm>
            <a:custGeom>
              <a:avLst/>
              <a:gdLst/>
              <a:ahLst/>
              <a:cxnLst/>
              <a:rect l="l" t="t" r="r" b="b"/>
              <a:pathLst>
                <a:path w="812800" h="3358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53"/>
                  </a:lnTo>
                  <a:cubicBezTo>
                    <a:pt x="812800" y="241885"/>
                    <a:pt x="799321" y="274427"/>
                    <a:pt x="775327" y="298421"/>
                  </a:cubicBezTo>
                  <a:cubicBezTo>
                    <a:pt x="751333" y="322414"/>
                    <a:pt x="718791" y="335894"/>
                    <a:pt x="684859" y="335894"/>
                  </a:cubicBezTo>
                  <a:lnTo>
                    <a:pt x="127941" y="335894"/>
                  </a:lnTo>
                  <a:cubicBezTo>
                    <a:pt x="94009" y="335894"/>
                    <a:pt x="61467" y="322414"/>
                    <a:pt x="37473" y="298421"/>
                  </a:cubicBezTo>
                  <a:cubicBezTo>
                    <a:pt x="13479" y="274427"/>
                    <a:pt x="0" y="241885"/>
                    <a:pt x="0" y="20795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6D6E7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38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8FAFB"/>
                  </a:solidFill>
                  <a:latin typeface="EB Garamond Semi-Bold"/>
                </a:rPr>
                <a:t>Anger Testing Set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40930" y="2781483"/>
            <a:ext cx="5218939" cy="4626067"/>
          </a:xfrm>
          <a:custGeom>
            <a:avLst/>
            <a:gdLst/>
            <a:ahLst/>
            <a:cxnLst/>
            <a:rect l="l" t="t" r="r" b="b"/>
            <a:pathLst>
              <a:path w="5218939" h="4626067">
                <a:moveTo>
                  <a:pt x="0" y="0"/>
                </a:moveTo>
                <a:lnTo>
                  <a:pt x="5218938" y="0"/>
                </a:lnTo>
                <a:lnTo>
                  <a:pt x="5218938" y="4626067"/>
                </a:lnTo>
                <a:lnTo>
                  <a:pt x="0" y="4626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3146E2FD-79AD-6B45-1468-440FA9CE376B}"/>
              </a:ext>
            </a:extLst>
          </p:cNvPr>
          <p:cNvSpPr/>
          <p:nvPr/>
        </p:nvSpPr>
        <p:spPr>
          <a:xfrm rot="1016937" flipH="1">
            <a:off x="10881923" y="5838319"/>
            <a:ext cx="2147783" cy="602331"/>
          </a:xfrm>
          <a:custGeom>
            <a:avLst/>
            <a:gdLst/>
            <a:ahLst/>
            <a:cxnLst/>
            <a:rect l="l" t="t" r="r" b="b"/>
            <a:pathLst>
              <a:path w="2014924" h="424966">
                <a:moveTo>
                  <a:pt x="2014924" y="0"/>
                </a:moveTo>
                <a:lnTo>
                  <a:pt x="0" y="0"/>
                </a:lnTo>
                <a:lnTo>
                  <a:pt x="0" y="424966"/>
                </a:lnTo>
                <a:lnTo>
                  <a:pt x="2014924" y="424966"/>
                </a:lnTo>
                <a:lnTo>
                  <a:pt x="201492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66F27-6CA8-4250-85DF-8BAC77B39B48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6685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6667968" y="5710650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840043" flipH="1">
            <a:off x="-1837302" y="8681730"/>
            <a:ext cx="4725752" cy="3112300"/>
          </a:xfrm>
          <a:custGeom>
            <a:avLst/>
            <a:gdLst/>
            <a:ahLst/>
            <a:cxnLst/>
            <a:rect l="l" t="t" r="r" b="b"/>
            <a:pathLst>
              <a:path w="4725752" h="3112300">
                <a:moveTo>
                  <a:pt x="4725752" y="0"/>
                </a:moveTo>
                <a:lnTo>
                  <a:pt x="0" y="0"/>
                </a:lnTo>
                <a:lnTo>
                  <a:pt x="0" y="3112300"/>
                </a:lnTo>
                <a:lnTo>
                  <a:pt x="4725752" y="3112300"/>
                </a:lnTo>
                <a:lnTo>
                  <a:pt x="472575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42753" flipH="1">
            <a:off x="14014948" y="7245238"/>
            <a:ext cx="6404404" cy="2569374"/>
          </a:xfrm>
          <a:custGeom>
            <a:avLst/>
            <a:gdLst/>
            <a:ahLst/>
            <a:cxnLst/>
            <a:rect l="l" t="t" r="r" b="b"/>
            <a:pathLst>
              <a:path w="6404404" h="2569374">
                <a:moveTo>
                  <a:pt x="6404404" y="0"/>
                </a:moveTo>
                <a:lnTo>
                  <a:pt x="0" y="0"/>
                </a:lnTo>
                <a:lnTo>
                  <a:pt x="0" y="2569374"/>
                </a:lnTo>
                <a:lnTo>
                  <a:pt x="6404404" y="2569374"/>
                </a:lnTo>
                <a:lnTo>
                  <a:pt x="640440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799956" flipH="1">
            <a:off x="-2315200" y="-3309182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7"/>
            <a:stretch>
              <a:fillRect l="-9431" r="-9431"/>
            </a:stretch>
          </a:blipFill>
        </p:spPr>
      </p:sp>
      <p:sp>
        <p:nvSpPr>
          <p:cNvPr id="7" name="Freeform 7"/>
          <p:cNvSpPr/>
          <p:nvPr/>
        </p:nvSpPr>
        <p:spPr>
          <a:xfrm rot="3029897" flipH="1">
            <a:off x="16975932" y="306262"/>
            <a:ext cx="3950878" cy="4195924"/>
          </a:xfrm>
          <a:custGeom>
            <a:avLst/>
            <a:gdLst/>
            <a:ahLst/>
            <a:cxnLst/>
            <a:rect l="l" t="t" r="r" b="b"/>
            <a:pathLst>
              <a:path w="3950878" h="4195924">
                <a:moveTo>
                  <a:pt x="3950878" y="0"/>
                </a:moveTo>
                <a:lnTo>
                  <a:pt x="0" y="0"/>
                </a:lnTo>
                <a:lnTo>
                  <a:pt x="0" y="4195924"/>
                </a:lnTo>
                <a:lnTo>
                  <a:pt x="3950878" y="4195924"/>
                </a:lnTo>
                <a:lnTo>
                  <a:pt x="3950878" y="0"/>
                </a:lnTo>
                <a:close/>
              </a:path>
            </a:pathLst>
          </a:custGeom>
          <a:blipFill>
            <a:blip r:embed="rId8"/>
            <a:stretch>
              <a:fillRect l="-29964" r="-29964"/>
            </a:stretch>
          </a:blipFill>
        </p:spPr>
      </p:sp>
      <p:sp>
        <p:nvSpPr>
          <p:cNvPr id="8" name="Freeform 8"/>
          <p:cNvSpPr/>
          <p:nvPr/>
        </p:nvSpPr>
        <p:spPr>
          <a:xfrm rot="-10455859" flipH="1">
            <a:off x="90648" y="-6492844"/>
            <a:ext cx="6981552" cy="7241098"/>
          </a:xfrm>
          <a:custGeom>
            <a:avLst/>
            <a:gdLst/>
            <a:ahLst/>
            <a:cxnLst/>
            <a:rect l="l" t="t" r="r" b="b"/>
            <a:pathLst>
              <a:path w="6981552" h="7241098">
                <a:moveTo>
                  <a:pt x="6981552" y="0"/>
                </a:moveTo>
                <a:lnTo>
                  <a:pt x="0" y="0"/>
                </a:lnTo>
                <a:lnTo>
                  <a:pt x="0" y="7241098"/>
                </a:lnTo>
                <a:lnTo>
                  <a:pt x="6981552" y="7241098"/>
                </a:lnTo>
                <a:lnTo>
                  <a:pt x="698155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21729" y="2188767"/>
            <a:ext cx="2294526" cy="886209"/>
          </a:xfrm>
          <a:custGeom>
            <a:avLst/>
            <a:gdLst/>
            <a:ahLst/>
            <a:cxnLst/>
            <a:rect l="l" t="t" r="r" b="b"/>
            <a:pathLst>
              <a:path w="2294526" h="886209">
                <a:moveTo>
                  <a:pt x="0" y="0"/>
                </a:moveTo>
                <a:lnTo>
                  <a:pt x="2294526" y="0"/>
                </a:lnTo>
                <a:lnTo>
                  <a:pt x="2294526" y="886209"/>
                </a:lnTo>
                <a:lnTo>
                  <a:pt x="0" y="886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Training Setup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8604" y="2337549"/>
            <a:ext cx="15225150" cy="15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All training and testing was done through </a:t>
            </a:r>
          </a:p>
          <a:p>
            <a:pPr algn="l">
              <a:lnSpc>
                <a:spcPts val="4380"/>
              </a:lnSpc>
            </a:pPr>
            <a:endParaRPr lang="en-US" sz="3000">
              <a:solidFill>
                <a:srgbClr val="444953"/>
              </a:solidFill>
              <a:latin typeface="Arimo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The hyperparameters used for model training are 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030472"/>
              </p:ext>
            </p:extLst>
          </p:nvPr>
        </p:nvGraphicFramePr>
        <p:xfrm>
          <a:off x="4013238" y="4600597"/>
          <a:ext cx="9416982" cy="3567302"/>
        </p:xfrm>
        <a:graphic>
          <a:graphicData uri="http://schemas.openxmlformats.org/drawingml/2006/table">
            <a:tbl>
              <a:tblPr/>
              <a:tblGrid>
                <a:gridCol w="3792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4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94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44953"/>
                          </a:solidFill>
                          <a:latin typeface="Arimo Bold"/>
                        </a:rPr>
                        <a:t>Hyperparameter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444953"/>
                          </a:solidFill>
                          <a:latin typeface="Arimo Bold"/>
                        </a:rPr>
                        <a:t>Value/Type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96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Number of Epochs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15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96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Batch Size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32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96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Learning Rate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0.0001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96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Optimizer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EB Garamond"/>
                        </a:rPr>
                        <a:t>ADAM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75F4458-3474-B343-B7C1-CE564F4BFCA3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26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859064" y="3239350"/>
            <a:ext cx="7277254" cy="4206500"/>
          </a:xfrm>
          <a:custGeom>
            <a:avLst/>
            <a:gdLst/>
            <a:ahLst/>
            <a:cxnLst/>
            <a:rect l="l" t="t" r="r" b="b"/>
            <a:pathLst>
              <a:path w="7277254" h="4206500">
                <a:moveTo>
                  <a:pt x="0" y="0"/>
                </a:moveTo>
                <a:lnTo>
                  <a:pt x="7277254" y="0"/>
                </a:lnTo>
                <a:lnTo>
                  <a:pt x="7277254" y="4206500"/>
                </a:lnTo>
                <a:lnTo>
                  <a:pt x="0" y="4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52316">
            <a:off x="-1165478" y="-5531902"/>
            <a:ext cx="6334550" cy="6569990"/>
          </a:xfrm>
          <a:custGeom>
            <a:avLst/>
            <a:gdLst/>
            <a:ahLst/>
            <a:cxnLst/>
            <a:rect l="l" t="t" r="r" b="b"/>
            <a:pathLst>
              <a:path w="6334550" h="6569990">
                <a:moveTo>
                  <a:pt x="0" y="0"/>
                </a:moveTo>
                <a:lnTo>
                  <a:pt x="6334550" y="0"/>
                </a:lnTo>
                <a:lnTo>
                  <a:pt x="6334550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40054" y="86691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14982" y="3036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293761">
            <a:off x="14557304" y="7912600"/>
            <a:ext cx="1704750" cy="1887998"/>
          </a:xfrm>
          <a:custGeom>
            <a:avLst/>
            <a:gdLst/>
            <a:ahLst/>
            <a:cxnLst/>
            <a:rect l="l" t="t" r="r" b="b"/>
            <a:pathLst>
              <a:path w="1704750" h="1887998">
                <a:moveTo>
                  <a:pt x="0" y="0"/>
                </a:moveTo>
                <a:lnTo>
                  <a:pt x="1704750" y="0"/>
                </a:lnTo>
                <a:lnTo>
                  <a:pt x="1704750" y="1887998"/>
                </a:lnTo>
                <a:lnTo>
                  <a:pt x="0" y="1887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57798" y="-1833250"/>
            <a:ext cx="4817552" cy="3172750"/>
          </a:xfrm>
          <a:custGeom>
            <a:avLst/>
            <a:gdLst/>
            <a:ahLst/>
            <a:cxnLst/>
            <a:rect l="l" t="t" r="r" b="b"/>
            <a:pathLst>
              <a:path w="4817552" h="3172750">
                <a:moveTo>
                  <a:pt x="0" y="0"/>
                </a:moveTo>
                <a:lnTo>
                  <a:pt x="4817552" y="0"/>
                </a:lnTo>
                <a:lnTo>
                  <a:pt x="4817552" y="3172750"/>
                </a:lnTo>
                <a:lnTo>
                  <a:pt x="0" y="3172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05906" y="-100405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50606" y="9116300"/>
            <a:ext cx="3009900" cy="2824198"/>
          </a:xfrm>
          <a:custGeom>
            <a:avLst/>
            <a:gdLst/>
            <a:ahLst/>
            <a:cxnLst/>
            <a:rect l="l" t="t" r="r" b="b"/>
            <a:pathLst>
              <a:path w="3009900" h="2824198">
                <a:moveTo>
                  <a:pt x="0" y="0"/>
                </a:moveTo>
                <a:lnTo>
                  <a:pt x="3009900" y="0"/>
                </a:lnTo>
                <a:lnTo>
                  <a:pt x="3009900" y="2824198"/>
                </a:lnTo>
                <a:lnTo>
                  <a:pt x="0" y="2824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020729" y="3253437"/>
            <a:ext cx="13509242" cy="3501726"/>
            <a:chOff x="0" y="0"/>
            <a:chExt cx="18012322" cy="46689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221043"/>
              <a:ext cx="18012322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Results and Analysis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287400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0332" y="43395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26650" y="9433200"/>
            <a:ext cx="4369902" cy="2525950"/>
          </a:xfrm>
          <a:custGeom>
            <a:avLst/>
            <a:gdLst/>
            <a:ahLst/>
            <a:cxnLst/>
            <a:rect l="l" t="t" r="r" b="b"/>
            <a:pathLst>
              <a:path w="4369902" h="2525950">
                <a:moveTo>
                  <a:pt x="0" y="0"/>
                </a:moveTo>
                <a:lnTo>
                  <a:pt x="4369902" y="0"/>
                </a:lnTo>
                <a:lnTo>
                  <a:pt x="4369902" y="2525950"/>
                </a:lnTo>
                <a:lnTo>
                  <a:pt x="0" y="2525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438708">
            <a:off x="-5060182" y="-2946798"/>
            <a:ext cx="6334552" cy="6569990"/>
          </a:xfrm>
          <a:custGeom>
            <a:avLst/>
            <a:gdLst/>
            <a:ahLst/>
            <a:cxnLst/>
            <a:rect l="l" t="t" r="r" b="b"/>
            <a:pathLst>
              <a:path w="6334552" h="6569990">
                <a:moveTo>
                  <a:pt x="0" y="0"/>
                </a:moveTo>
                <a:lnTo>
                  <a:pt x="6334552" y="0"/>
                </a:lnTo>
                <a:lnTo>
                  <a:pt x="6334552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935066">
            <a:off x="-3301904" y="8084696"/>
            <a:ext cx="6334538" cy="4206498"/>
          </a:xfrm>
          <a:custGeom>
            <a:avLst/>
            <a:gdLst/>
            <a:ahLst/>
            <a:cxnLst/>
            <a:rect l="l" t="t" r="r" b="b"/>
            <a:pathLst>
              <a:path w="6334538" h="4206498">
                <a:moveTo>
                  <a:pt x="0" y="0"/>
                </a:moveTo>
                <a:lnTo>
                  <a:pt x="6334538" y="0"/>
                </a:lnTo>
                <a:lnTo>
                  <a:pt x="6334538" y="4206498"/>
                </a:lnTo>
                <a:lnTo>
                  <a:pt x="0" y="4206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80206" y="-146970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43352" y="9663300"/>
            <a:ext cx="2087752" cy="1958944"/>
          </a:xfrm>
          <a:custGeom>
            <a:avLst/>
            <a:gdLst/>
            <a:ahLst/>
            <a:cxnLst/>
            <a:rect l="l" t="t" r="r" b="b"/>
            <a:pathLst>
              <a:path w="2087752" h="1958944">
                <a:moveTo>
                  <a:pt x="0" y="0"/>
                </a:moveTo>
                <a:lnTo>
                  <a:pt x="2087752" y="0"/>
                </a:lnTo>
                <a:lnTo>
                  <a:pt x="2087752" y="1958944"/>
                </a:lnTo>
                <a:lnTo>
                  <a:pt x="0" y="1958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85768" y="4564307"/>
            <a:ext cx="6208791" cy="5098993"/>
          </a:xfrm>
          <a:custGeom>
            <a:avLst/>
            <a:gdLst/>
            <a:ahLst/>
            <a:cxnLst/>
            <a:rect l="l" t="t" r="r" b="b"/>
            <a:pathLst>
              <a:path w="6208791" h="5098993">
                <a:moveTo>
                  <a:pt x="0" y="0"/>
                </a:moveTo>
                <a:lnTo>
                  <a:pt x="6208791" y="0"/>
                </a:lnTo>
                <a:lnTo>
                  <a:pt x="6208791" y="5098993"/>
                </a:lnTo>
                <a:lnTo>
                  <a:pt x="0" y="50989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907" r="-10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47171" y="4481605"/>
            <a:ext cx="5698762" cy="5098993"/>
          </a:xfrm>
          <a:custGeom>
            <a:avLst/>
            <a:gdLst/>
            <a:ahLst/>
            <a:cxnLst/>
            <a:rect l="l" t="t" r="r" b="b"/>
            <a:pathLst>
              <a:path w="5698762" h="5098993">
                <a:moveTo>
                  <a:pt x="0" y="0"/>
                </a:moveTo>
                <a:lnTo>
                  <a:pt x="5698762" y="0"/>
                </a:lnTo>
                <a:lnTo>
                  <a:pt x="5698762" y="5098993"/>
                </a:lnTo>
                <a:lnTo>
                  <a:pt x="0" y="5098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90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Distribution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7729" y="2189814"/>
            <a:ext cx="12430532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An analysis of the prevalence of each detected emotion class in the videos of both datasets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85768" y="3668244"/>
            <a:ext cx="283922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Celeb-DF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13741" y="3594510"/>
            <a:ext cx="210205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DFDC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431952-8654-B527-1B3D-6453BE2F052E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27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167267" y="8459834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Distribution</a:t>
            </a:r>
          </a:p>
        </p:txBody>
      </p:sp>
      <p:sp>
        <p:nvSpPr>
          <p:cNvPr id="5" name="Freeform 5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313620" y="1136846"/>
            <a:ext cx="4466743" cy="4146567"/>
            <a:chOff x="0" y="0"/>
            <a:chExt cx="87556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4621" t="-12082" b="-699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313620" y="658553"/>
            <a:ext cx="5336491" cy="4866849"/>
            <a:chOff x="0" y="0"/>
            <a:chExt cx="1405496" cy="12818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5496" cy="1281804"/>
            </a:xfrm>
            <a:custGeom>
              <a:avLst/>
              <a:gdLst/>
              <a:ahLst/>
              <a:cxnLst/>
              <a:rect l="l" t="t" r="r" b="b"/>
              <a:pathLst>
                <a:path w="1405496" h="1281804">
                  <a:moveTo>
                    <a:pt x="0" y="0"/>
                  </a:moveTo>
                  <a:lnTo>
                    <a:pt x="1405496" y="0"/>
                  </a:lnTo>
                  <a:lnTo>
                    <a:pt x="1405496" y="1281804"/>
                  </a:lnTo>
                  <a:lnTo>
                    <a:pt x="0" y="1281804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05496" cy="133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8404919">
            <a:off x="1365181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0" y="0"/>
                </a:moveTo>
                <a:lnTo>
                  <a:pt x="7277252" y="0"/>
                </a:lnTo>
                <a:lnTo>
                  <a:pt x="7277252" y="4206502"/>
                </a:lnTo>
                <a:lnTo>
                  <a:pt x="0" y="4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313620" y="5897491"/>
            <a:ext cx="4466743" cy="4146567"/>
            <a:chOff x="0" y="0"/>
            <a:chExt cx="87556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921" t="-12127" r="-1369" b="-543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004360" y="5752342"/>
            <a:ext cx="5732179" cy="4377418"/>
            <a:chOff x="0" y="0"/>
            <a:chExt cx="1509710" cy="11529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9710" cy="1152900"/>
            </a:xfrm>
            <a:custGeom>
              <a:avLst/>
              <a:gdLst/>
              <a:ahLst/>
              <a:cxnLst/>
              <a:rect l="l" t="t" r="r" b="b"/>
              <a:pathLst>
                <a:path w="1509710" h="1152900">
                  <a:moveTo>
                    <a:pt x="0" y="0"/>
                  </a:moveTo>
                  <a:lnTo>
                    <a:pt x="1509710" y="0"/>
                  </a:lnTo>
                  <a:lnTo>
                    <a:pt x="1509710" y="1152900"/>
                  </a:lnTo>
                  <a:lnTo>
                    <a:pt x="0" y="1152900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09710" cy="121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03816" y="4807450"/>
            <a:ext cx="8573250" cy="9334394"/>
          </a:xfrm>
          <a:custGeom>
            <a:avLst/>
            <a:gdLst/>
            <a:ahLst/>
            <a:cxnLst/>
            <a:rect l="l" t="t" r="r" b="b"/>
            <a:pathLst>
              <a:path w="8573250" h="9334394">
                <a:moveTo>
                  <a:pt x="0" y="0"/>
                </a:moveTo>
                <a:lnTo>
                  <a:pt x="8573250" y="0"/>
                </a:lnTo>
                <a:lnTo>
                  <a:pt x="8573250" y="9334394"/>
                </a:lnTo>
                <a:lnTo>
                  <a:pt x="0" y="9334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7581" y="4984846"/>
            <a:ext cx="4184548" cy="5519141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>
            <a:off x="489947" y="2616150"/>
            <a:ext cx="9431190" cy="5601369"/>
          </a:xfrm>
          <a:custGeom>
            <a:avLst/>
            <a:gdLst/>
            <a:ahLst/>
            <a:cxnLst/>
            <a:rect l="l" t="t" r="r" b="b"/>
            <a:pathLst>
              <a:path w="9431190" h="5601369">
                <a:moveTo>
                  <a:pt x="0" y="0"/>
                </a:moveTo>
                <a:lnTo>
                  <a:pt x="9431190" y="0"/>
                </a:lnTo>
                <a:lnTo>
                  <a:pt x="9431190" y="5601369"/>
                </a:lnTo>
                <a:lnTo>
                  <a:pt x="0" y="5601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2082700" y="6555245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0" y="0"/>
                </a:moveTo>
                <a:lnTo>
                  <a:pt x="3111400" y="0"/>
                </a:lnTo>
                <a:lnTo>
                  <a:pt x="3111400" y="2919402"/>
                </a:lnTo>
                <a:lnTo>
                  <a:pt x="0" y="2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187837" y="2335489"/>
            <a:ext cx="26955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44953"/>
                </a:solidFill>
                <a:latin typeface="EB Garamond Semi-Bold"/>
              </a:rPr>
              <a:t>Happiness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29869" y="7269753"/>
            <a:ext cx="1611511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444953"/>
                </a:solidFill>
                <a:latin typeface="EB Garamond Semi-Bold"/>
              </a:rPr>
              <a:t>Anger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76341" y="74688"/>
            <a:ext cx="4527027" cy="55171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2CCC03-DC41-C664-7711-0E421A1243B1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28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167267" y="8459834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Distribution</a:t>
            </a:r>
          </a:p>
        </p:txBody>
      </p:sp>
      <p:sp>
        <p:nvSpPr>
          <p:cNvPr id="5" name="Freeform 5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313620" y="1136846"/>
            <a:ext cx="4466743" cy="4146567"/>
            <a:chOff x="0" y="0"/>
            <a:chExt cx="87556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4621" t="-12082" b="-699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313620" y="658553"/>
            <a:ext cx="5336491" cy="4866849"/>
            <a:chOff x="0" y="0"/>
            <a:chExt cx="1405496" cy="12818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5496" cy="1281804"/>
            </a:xfrm>
            <a:custGeom>
              <a:avLst/>
              <a:gdLst/>
              <a:ahLst/>
              <a:cxnLst/>
              <a:rect l="l" t="t" r="r" b="b"/>
              <a:pathLst>
                <a:path w="1405496" h="1281804">
                  <a:moveTo>
                    <a:pt x="0" y="0"/>
                  </a:moveTo>
                  <a:lnTo>
                    <a:pt x="1405496" y="0"/>
                  </a:lnTo>
                  <a:lnTo>
                    <a:pt x="1405496" y="1281804"/>
                  </a:lnTo>
                  <a:lnTo>
                    <a:pt x="0" y="1281804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05496" cy="133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8404919">
            <a:off x="1365181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0" y="0"/>
                </a:moveTo>
                <a:lnTo>
                  <a:pt x="7277252" y="0"/>
                </a:lnTo>
                <a:lnTo>
                  <a:pt x="7277252" y="4206502"/>
                </a:lnTo>
                <a:lnTo>
                  <a:pt x="0" y="4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33405" y="2486236"/>
            <a:ext cx="9417119" cy="5594354"/>
            <a:chOff x="0" y="0"/>
            <a:chExt cx="1476476" cy="8771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76476" cy="877118"/>
            </a:xfrm>
            <a:custGeom>
              <a:avLst/>
              <a:gdLst/>
              <a:ahLst/>
              <a:cxnLst/>
              <a:rect l="l" t="t" r="r" b="b"/>
              <a:pathLst>
                <a:path w="1476476" h="877118">
                  <a:moveTo>
                    <a:pt x="0" y="0"/>
                  </a:moveTo>
                  <a:lnTo>
                    <a:pt x="1476476" y="0"/>
                  </a:lnTo>
                  <a:lnTo>
                    <a:pt x="1476476" y="877118"/>
                  </a:lnTo>
                  <a:lnTo>
                    <a:pt x="0" y="877118"/>
                  </a:lnTo>
                  <a:close/>
                </a:path>
              </a:pathLst>
            </a:custGeom>
            <a:blipFill>
              <a:blip r:embed="rId7"/>
              <a:stretch>
                <a:fillRect l="-46" r="-46"/>
              </a:stretch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082700" y="6555245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0" y="0"/>
                </a:moveTo>
                <a:lnTo>
                  <a:pt x="3111400" y="0"/>
                </a:lnTo>
                <a:lnTo>
                  <a:pt x="3111400" y="2919402"/>
                </a:lnTo>
                <a:lnTo>
                  <a:pt x="0" y="2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313620" y="5897491"/>
            <a:ext cx="4466743" cy="4146567"/>
            <a:chOff x="0" y="0"/>
            <a:chExt cx="87556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1921" t="-12127" r="-1369" b="-543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004360" y="5752342"/>
            <a:ext cx="5732179" cy="4377418"/>
            <a:chOff x="0" y="0"/>
            <a:chExt cx="1509710" cy="11529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9710" cy="1152900"/>
            </a:xfrm>
            <a:custGeom>
              <a:avLst/>
              <a:gdLst/>
              <a:ahLst/>
              <a:cxnLst/>
              <a:rect l="l" t="t" r="r" b="b"/>
              <a:pathLst>
                <a:path w="1509710" h="1152900">
                  <a:moveTo>
                    <a:pt x="0" y="0"/>
                  </a:moveTo>
                  <a:lnTo>
                    <a:pt x="1509710" y="0"/>
                  </a:lnTo>
                  <a:lnTo>
                    <a:pt x="1509710" y="1152900"/>
                  </a:lnTo>
                  <a:lnTo>
                    <a:pt x="0" y="1152900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509710" cy="121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003816" y="4807450"/>
            <a:ext cx="8573250" cy="9334394"/>
          </a:xfrm>
          <a:custGeom>
            <a:avLst/>
            <a:gdLst/>
            <a:ahLst/>
            <a:cxnLst/>
            <a:rect l="l" t="t" r="r" b="b"/>
            <a:pathLst>
              <a:path w="8573250" h="9334394">
                <a:moveTo>
                  <a:pt x="0" y="0"/>
                </a:moveTo>
                <a:lnTo>
                  <a:pt x="8573250" y="0"/>
                </a:lnTo>
                <a:lnTo>
                  <a:pt x="8573250" y="9334394"/>
                </a:lnTo>
                <a:lnTo>
                  <a:pt x="0" y="9334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621315" y="2641044"/>
            <a:ext cx="161170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44953"/>
                </a:solidFill>
                <a:latin typeface="EB Garamond Semi-Bold"/>
              </a:rPr>
              <a:t>Anger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99140" y="713265"/>
            <a:ext cx="6165890" cy="4757425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354615" y="6983197"/>
            <a:ext cx="214510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44953"/>
                </a:solidFill>
                <a:latin typeface="EB Garamond Semi-Bold"/>
              </a:rPr>
              <a:t>Surprise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57678" y="5047639"/>
            <a:ext cx="6399035" cy="49890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076CD9-DA54-7F6B-EDAC-12051C6CF8E5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29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69914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4055732" y="0"/>
                </a:moveTo>
                <a:lnTo>
                  <a:pt x="0" y="0"/>
                </a:lnTo>
                <a:lnTo>
                  <a:pt x="0" y="4206494"/>
                </a:lnTo>
                <a:lnTo>
                  <a:pt x="4055732" y="4206494"/>
                </a:lnTo>
                <a:lnTo>
                  <a:pt x="405573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0385" flipH="1">
            <a:off x="-3126954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8517150" y="0"/>
                </a:moveTo>
                <a:lnTo>
                  <a:pt x="0" y="0"/>
                </a:lnTo>
                <a:lnTo>
                  <a:pt x="0" y="9273304"/>
                </a:lnTo>
                <a:lnTo>
                  <a:pt x="8517150" y="9273304"/>
                </a:lnTo>
                <a:lnTo>
                  <a:pt x="85171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7553886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444953"/>
                </a:solidFill>
                <a:latin typeface="EB Garamond Bold"/>
              </a:rPr>
              <a:t>Testing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9D4E6E-1D58-F95B-B5CE-9A793AA7BA7B}"/>
                  </a:ext>
                </a:extLst>
              </p:cNvPr>
              <p:cNvSpPr txBox="1"/>
              <p:nvPr/>
            </p:nvSpPr>
            <p:spPr>
              <a:xfrm>
                <a:off x="8249416" y="2284606"/>
                <a:ext cx="9549987" cy="14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0" smtClean="0">
                          <a:latin typeface="Cambria Math" panose="02040503050406030204" pitchFamily="18" charset="0"/>
                        </a:rPr>
                        <m:t>𝐀𝐜𝐜𝐮𝐫𝐚𝐜𝐲</m:t>
                      </m:r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9D4E6E-1D58-F95B-B5CE-9A793AA7B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416" y="2284606"/>
                <a:ext cx="9549987" cy="14532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D69757-4307-7E8C-6483-A9CC61DBFE36}"/>
                  </a:ext>
                </a:extLst>
              </p:cNvPr>
              <p:cNvSpPr txBox="1"/>
              <p:nvPr/>
            </p:nvSpPr>
            <p:spPr>
              <a:xfrm>
                <a:off x="9712989" y="4680932"/>
                <a:ext cx="6206058" cy="14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0" smtClean="0">
                          <a:latin typeface="Cambria Math" panose="02040503050406030204" pitchFamily="18" charset="0"/>
                        </a:rPr>
                        <m:t>𝐏𝐫𝐞𝐜𝐢𝐬𝐢𝐨𝐧</m:t>
                      </m:r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D69757-4307-7E8C-6483-A9CC61DB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989" y="4680932"/>
                <a:ext cx="6206058" cy="14532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FD1345-4E70-DA27-3755-B04F3CE6B4C8}"/>
                  </a:ext>
                </a:extLst>
              </p:cNvPr>
              <p:cNvSpPr txBox="1"/>
              <p:nvPr/>
            </p:nvSpPr>
            <p:spPr>
              <a:xfrm>
                <a:off x="10292602" y="7077258"/>
                <a:ext cx="5410968" cy="14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0" smtClean="0">
                          <a:latin typeface="Cambria Math" panose="02040503050406030204" pitchFamily="18" charset="0"/>
                        </a:rPr>
                        <m:t>𝐑𝐞𝐜𝐚𝐥𝐥</m:t>
                      </m:r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FD1345-4E70-DA27-3755-B04F3CE6B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602" y="7077258"/>
                <a:ext cx="5410968" cy="14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AF49E22-99E1-0FEA-3C6A-EE9A0C9F45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3843" y="2824904"/>
            <a:ext cx="10488888" cy="56126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AD0C00-281D-91DD-6775-D962E8C490FD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5093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05092" y="7185746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0446" y="9763651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9102" y="-791515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70696" y="9521926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16154" y="9217150"/>
            <a:ext cx="6988798" cy="7248604"/>
          </a:xfrm>
          <a:custGeom>
            <a:avLst/>
            <a:gdLst/>
            <a:ahLst/>
            <a:cxnLst/>
            <a:rect l="l" t="t" r="r" b="b"/>
            <a:pathLst>
              <a:path w="6988798" h="7248604">
                <a:moveTo>
                  <a:pt x="0" y="0"/>
                </a:moveTo>
                <a:lnTo>
                  <a:pt x="6988798" y="0"/>
                </a:lnTo>
                <a:lnTo>
                  <a:pt x="6988798" y="7248604"/>
                </a:lnTo>
                <a:lnTo>
                  <a:pt x="0" y="7248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198658">
            <a:off x="15496048" y="7792096"/>
            <a:ext cx="6334526" cy="4206494"/>
          </a:xfrm>
          <a:custGeom>
            <a:avLst/>
            <a:gdLst/>
            <a:ahLst/>
            <a:cxnLst/>
            <a:rect l="l" t="t" r="r" b="b"/>
            <a:pathLst>
              <a:path w="6334526" h="4206494">
                <a:moveTo>
                  <a:pt x="0" y="0"/>
                </a:moveTo>
                <a:lnTo>
                  <a:pt x="6334526" y="0"/>
                </a:lnTo>
                <a:lnTo>
                  <a:pt x="6334526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-3175148" y="4398500"/>
            <a:ext cx="5271198" cy="3342700"/>
          </a:xfrm>
          <a:custGeom>
            <a:avLst/>
            <a:gdLst/>
            <a:ahLst/>
            <a:cxnLst/>
            <a:rect l="l" t="t" r="r" b="b"/>
            <a:pathLst>
              <a:path w="5271198" h="3342700">
                <a:moveTo>
                  <a:pt x="0" y="0"/>
                </a:moveTo>
                <a:lnTo>
                  <a:pt x="5271198" y="0"/>
                </a:lnTo>
                <a:lnTo>
                  <a:pt x="5271198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853" r="-4853"/>
            </a:stretch>
          </a:blipFill>
        </p:spPr>
      </p:sp>
      <p:sp>
        <p:nvSpPr>
          <p:cNvPr id="9" name="Freeform 9"/>
          <p:cNvSpPr/>
          <p:nvPr/>
        </p:nvSpPr>
        <p:spPr>
          <a:xfrm rot="1338115">
            <a:off x="-6068754" y="1934646"/>
            <a:ext cx="6334522" cy="4206494"/>
          </a:xfrm>
          <a:custGeom>
            <a:avLst/>
            <a:gdLst/>
            <a:ahLst/>
            <a:cxnLst/>
            <a:rect l="l" t="t" r="r" b="b"/>
            <a:pathLst>
              <a:path w="6334522" h="4206494">
                <a:moveTo>
                  <a:pt x="0" y="0"/>
                </a:moveTo>
                <a:lnTo>
                  <a:pt x="6334522" y="0"/>
                </a:lnTo>
                <a:lnTo>
                  <a:pt x="633452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For each dataset the model was tested on each emotion class and the following metrics were observed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0128" y="3408788"/>
            <a:ext cx="288047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Celeb-DF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8854" y="3271290"/>
            <a:ext cx="12295112" cy="72430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486B10-4F0D-4A1E-A148-D2114EB21611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31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05092" y="7185746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0446" y="9763651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9102" y="-791515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70696" y="9521926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16154" y="9217150"/>
            <a:ext cx="6988798" cy="7248604"/>
          </a:xfrm>
          <a:custGeom>
            <a:avLst/>
            <a:gdLst/>
            <a:ahLst/>
            <a:cxnLst/>
            <a:rect l="l" t="t" r="r" b="b"/>
            <a:pathLst>
              <a:path w="6988798" h="7248604">
                <a:moveTo>
                  <a:pt x="0" y="0"/>
                </a:moveTo>
                <a:lnTo>
                  <a:pt x="6988798" y="0"/>
                </a:lnTo>
                <a:lnTo>
                  <a:pt x="6988798" y="7248604"/>
                </a:lnTo>
                <a:lnTo>
                  <a:pt x="0" y="7248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198658">
            <a:off x="15496048" y="7792096"/>
            <a:ext cx="6334526" cy="4206494"/>
          </a:xfrm>
          <a:custGeom>
            <a:avLst/>
            <a:gdLst/>
            <a:ahLst/>
            <a:cxnLst/>
            <a:rect l="l" t="t" r="r" b="b"/>
            <a:pathLst>
              <a:path w="6334526" h="4206494">
                <a:moveTo>
                  <a:pt x="0" y="0"/>
                </a:moveTo>
                <a:lnTo>
                  <a:pt x="6334526" y="0"/>
                </a:lnTo>
                <a:lnTo>
                  <a:pt x="6334526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-3175148" y="4398500"/>
            <a:ext cx="5271198" cy="3342700"/>
          </a:xfrm>
          <a:custGeom>
            <a:avLst/>
            <a:gdLst/>
            <a:ahLst/>
            <a:cxnLst/>
            <a:rect l="l" t="t" r="r" b="b"/>
            <a:pathLst>
              <a:path w="5271198" h="3342700">
                <a:moveTo>
                  <a:pt x="0" y="0"/>
                </a:moveTo>
                <a:lnTo>
                  <a:pt x="5271198" y="0"/>
                </a:lnTo>
                <a:lnTo>
                  <a:pt x="5271198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853" r="-4853"/>
            </a:stretch>
          </a:blipFill>
        </p:spPr>
      </p:sp>
      <p:sp>
        <p:nvSpPr>
          <p:cNvPr id="9" name="Freeform 9"/>
          <p:cNvSpPr/>
          <p:nvPr/>
        </p:nvSpPr>
        <p:spPr>
          <a:xfrm rot="1338115">
            <a:off x="-6068754" y="1934646"/>
            <a:ext cx="6334522" cy="4206494"/>
          </a:xfrm>
          <a:custGeom>
            <a:avLst/>
            <a:gdLst/>
            <a:ahLst/>
            <a:cxnLst/>
            <a:rect l="l" t="t" r="r" b="b"/>
            <a:pathLst>
              <a:path w="6334522" h="4206494">
                <a:moveTo>
                  <a:pt x="0" y="0"/>
                </a:moveTo>
                <a:lnTo>
                  <a:pt x="6334522" y="0"/>
                </a:lnTo>
                <a:lnTo>
                  <a:pt x="633452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For each dataset the model was tested on each emotion class and the following metrics were observed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0054" y="3408788"/>
            <a:ext cx="204234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DFDC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8854" y="3271290"/>
            <a:ext cx="12295112" cy="72430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73F2EA-4005-4E18-779E-6BADC99567F6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968966" y="4632207"/>
            <a:ext cx="2221364" cy="4079685"/>
            <a:chOff x="0" y="0"/>
            <a:chExt cx="585050" cy="10744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5050" cy="1074485"/>
            </a:xfrm>
            <a:custGeom>
              <a:avLst/>
              <a:gdLst/>
              <a:ahLst/>
              <a:cxnLst/>
              <a:rect l="l" t="t" r="r" b="b"/>
              <a:pathLst>
                <a:path w="585050" h="1074485">
                  <a:moveTo>
                    <a:pt x="177746" y="0"/>
                  </a:moveTo>
                  <a:lnTo>
                    <a:pt x="407305" y="0"/>
                  </a:lnTo>
                  <a:cubicBezTo>
                    <a:pt x="505471" y="0"/>
                    <a:pt x="585050" y="79579"/>
                    <a:pt x="585050" y="177746"/>
                  </a:cubicBezTo>
                  <a:lnTo>
                    <a:pt x="585050" y="896739"/>
                  </a:lnTo>
                  <a:cubicBezTo>
                    <a:pt x="585050" y="943880"/>
                    <a:pt x="566324" y="989091"/>
                    <a:pt x="532990" y="1022425"/>
                  </a:cubicBezTo>
                  <a:cubicBezTo>
                    <a:pt x="499656" y="1055758"/>
                    <a:pt x="454446" y="1074485"/>
                    <a:pt x="407305" y="1074485"/>
                  </a:cubicBezTo>
                  <a:lnTo>
                    <a:pt x="177746" y="1074485"/>
                  </a:lnTo>
                  <a:cubicBezTo>
                    <a:pt x="79579" y="1074485"/>
                    <a:pt x="0" y="994906"/>
                    <a:pt x="0" y="896739"/>
                  </a:cubicBezTo>
                  <a:lnTo>
                    <a:pt x="0" y="177746"/>
                  </a:lnTo>
                  <a:cubicBezTo>
                    <a:pt x="0" y="79579"/>
                    <a:pt x="79579" y="0"/>
                    <a:pt x="177746" y="0"/>
                  </a:cubicBezTo>
                  <a:close/>
                </a:path>
              </a:pathLst>
            </a:custGeom>
            <a:solidFill>
              <a:srgbClr val="6B809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85050" cy="1150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mo Bold"/>
                </a:rPr>
                <a:t>Deep Learning Model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24497" y="4216904"/>
            <a:ext cx="2984790" cy="2275499"/>
            <a:chOff x="0" y="0"/>
            <a:chExt cx="3979720" cy="3033999"/>
          </a:xfrm>
        </p:grpSpPr>
        <p:grpSp>
          <p:nvGrpSpPr>
            <p:cNvPr id="12" name="Group 12"/>
            <p:cNvGrpSpPr/>
            <p:nvPr/>
          </p:nvGrpSpPr>
          <p:grpSpPr>
            <a:xfrm>
              <a:off x="1825185" y="0"/>
              <a:ext cx="2154536" cy="1362103"/>
              <a:chOff x="0" y="0"/>
              <a:chExt cx="472722" cy="2988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72722" cy="298856"/>
              </a:xfrm>
              <a:custGeom>
                <a:avLst/>
                <a:gdLst/>
                <a:ahLst/>
                <a:cxnLst/>
                <a:rect l="l" t="t" r="r" b="b"/>
                <a:pathLst>
                  <a:path w="472722" h="298856">
                    <a:moveTo>
                      <a:pt x="0" y="0"/>
                    </a:moveTo>
                    <a:lnTo>
                      <a:pt x="472722" y="0"/>
                    </a:lnTo>
                    <a:lnTo>
                      <a:pt x="472722" y="298856"/>
                    </a:lnTo>
                    <a:lnTo>
                      <a:pt x="0" y="298856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9553" r="-9553"/>
                </a:stretch>
              </a:blip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077268" y="645063"/>
              <a:ext cx="2154536" cy="1362103"/>
              <a:chOff x="0" y="0"/>
              <a:chExt cx="472722" cy="29885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72722" cy="298856"/>
              </a:xfrm>
              <a:custGeom>
                <a:avLst/>
                <a:gdLst/>
                <a:ahLst/>
                <a:cxnLst/>
                <a:rect l="l" t="t" r="r" b="b"/>
                <a:pathLst>
                  <a:path w="472722" h="298856">
                    <a:moveTo>
                      <a:pt x="0" y="0"/>
                    </a:moveTo>
                    <a:lnTo>
                      <a:pt x="472722" y="0"/>
                    </a:lnTo>
                    <a:lnTo>
                      <a:pt x="472722" y="298856"/>
                    </a:lnTo>
                    <a:lnTo>
                      <a:pt x="0" y="298856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9553" r="-9553"/>
                </a:stretch>
              </a:blip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456251" y="1105413"/>
              <a:ext cx="2154536" cy="1362103"/>
              <a:chOff x="0" y="0"/>
              <a:chExt cx="472722" cy="298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72722" cy="298856"/>
              </a:xfrm>
              <a:custGeom>
                <a:avLst/>
                <a:gdLst/>
                <a:ahLst/>
                <a:cxnLst/>
                <a:rect l="l" t="t" r="r" b="b"/>
                <a:pathLst>
                  <a:path w="472722" h="298856">
                    <a:moveTo>
                      <a:pt x="0" y="0"/>
                    </a:moveTo>
                    <a:lnTo>
                      <a:pt x="472722" y="0"/>
                    </a:lnTo>
                    <a:lnTo>
                      <a:pt x="472722" y="298856"/>
                    </a:lnTo>
                    <a:lnTo>
                      <a:pt x="0" y="298856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9553" r="-9553"/>
                </a:stretch>
              </a:blip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1671896"/>
              <a:ext cx="2154536" cy="1362103"/>
              <a:chOff x="0" y="0"/>
              <a:chExt cx="472722" cy="29885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72722" cy="298856"/>
              </a:xfrm>
              <a:custGeom>
                <a:avLst/>
                <a:gdLst/>
                <a:ahLst/>
                <a:cxnLst/>
                <a:rect l="l" t="t" r="r" b="b"/>
                <a:pathLst>
                  <a:path w="472722" h="298856">
                    <a:moveTo>
                      <a:pt x="0" y="0"/>
                    </a:moveTo>
                    <a:lnTo>
                      <a:pt x="472722" y="0"/>
                    </a:lnTo>
                    <a:lnTo>
                      <a:pt x="472722" y="298856"/>
                    </a:lnTo>
                    <a:lnTo>
                      <a:pt x="0" y="298856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-10903" r="-10903" b="-2266"/>
                </a:stretch>
              </a:blip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2724497" y="6879449"/>
            <a:ext cx="2984790" cy="2275499"/>
            <a:chOff x="0" y="0"/>
            <a:chExt cx="3979720" cy="3033999"/>
          </a:xfrm>
        </p:grpSpPr>
        <p:grpSp>
          <p:nvGrpSpPr>
            <p:cNvPr id="21" name="Group 21"/>
            <p:cNvGrpSpPr/>
            <p:nvPr/>
          </p:nvGrpSpPr>
          <p:grpSpPr>
            <a:xfrm>
              <a:off x="1825185" y="0"/>
              <a:ext cx="2154536" cy="1362103"/>
              <a:chOff x="0" y="0"/>
              <a:chExt cx="472722" cy="29885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72722" cy="298856"/>
              </a:xfrm>
              <a:custGeom>
                <a:avLst/>
                <a:gdLst/>
                <a:ahLst/>
                <a:cxnLst/>
                <a:rect l="l" t="t" r="r" b="b"/>
                <a:pathLst>
                  <a:path w="472722" h="298856">
                    <a:moveTo>
                      <a:pt x="0" y="0"/>
                    </a:moveTo>
                    <a:lnTo>
                      <a:pt x="472722" y="0"/>
                    </a:lnTo>
                    <a:lnTo>
                      <a:pt x="472722" y="298856"/>
                    </a:lnTo>
                    <a:lnTo>
                      <a:pt x="0" y="298856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-8289" r="-8289"/>
                </a:stretch>
              </a:blip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1077268" y="645063"/>
              <a:ext cx="2154536" cy="1362103"/>
              <a:chOff x="0" y="0"/>
              <a:chExt cx="472722" cy="2988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72722" cy="298856"/>
              </a:xfrm>
              <a:custGeom>
                <a:avLst/>
                <a:gdLst/>
                <a:ahLst/>
                <a:cxnLst/>
                <a:rect l="l" t="t" r="r" b="b"/>
                <a:pathLst>
                  <a:path w="472722" h="298856">
                    <a:moveTo>
                      <a:pt x="0" y="0"/>
                    </a:moveTo>
                    <a:lnTo>
                      <a:pt x="472722" y="0"/>
                    </a:lnTo>
                    <a:lnTo>
                      <a:pt x="472722" y="298856"/>
                    </a:lnTo>
                    <a:lnTo>
                      <a:pt x="0" y="298856"/>
                    </a:lnTo>
                    <a:close/>
                  </a:path>
                </a:pathLst>
              </a:custGeom>
              <a:blipFill>
                <a:blip r:embed="rId14"/>
                <a:stretch>
                  <a:fillRect l="-10817" r="-10817"/>
                </a:stretch>
              </a:blip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456251" y="1105413"/>
              <a:ext cx="2154536" cy="1362103"/>
              <a:chOff x="0" y="0"/>
              <a:chExt cx="472722" cy="29885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72722" cy="298856"/>
              </a:xfrm>
              <a:custGeom>
                <a:avLst/>
                <a:gdLst/>
                <a:ahLst/>
                <a:cxnLst/>
                <a:rect l="l" t="t" r="r" b="b"/>
                <a:pathLst>
                  <a:path w="472722" h="298856">
                    <a:moveTo>
                      <a:pt x="0" y="0"/>
                    </a:moveTo>
                    <a:lnTo>
                      <a:pt x="472722" y="0"/>
                    </a:lnTo>
                    <a:lnTo>
                      <a:pt x="472722" y="298856"/>
                    </a:lnTo>
                    <a:lnTo>
                      <a:pt x="0" y="298856"/>
                    </a:lnTo>
                    <a:close/>
                  </a:path>
                </a:pathLst>
              </a:custGeom>
              <a:blipFill>
                <a:blip r:embed="rId15"/>
                <a:stretch>
                  <a:fillRect l="-10059" r="-10059"/>
                </a:stretch>
              </a:blip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0" y="1671896"/>
              <a:ext cx="2154536" cy="1362103"/>
              <a:chOff x="0" y="0"/>
              <a:chExt cx="472722" cy="29885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72722" cy="298856"/>
              </a:xfrm>
              <a:custGeom>
                <a:avLst/>
                <a:gdLst/>
                <a:ahLst/>
                <a:cxnLst/>
                <a:rect l="l" t="t" r="r" b="b"/>
                <a:pathLst>
                  <a:path w="472722" h="298856">
                    <a:moveTo>
                      <a:pt x="0" y="0"/>
                    </a:moveTo>
                    <a:lnTo>
                      <a:pt x="472722" y="0"/>
                    </a:lnTo>
                    <a:lnTo>
                      <a:pt x="472722" y="298856"/>
                    </a:lnTo>
                    <a:lnTo>
                      <a:pt x="0" y="29885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-10185" r="-10185"/>
                </a:stretch>
              </a:blipFill>
            </p:spPr>
          </p:sp>
        </p:grpSp>
      </p:grpSp>
      <p:sp>
        <p:nvSpPr>
          <p:cNvPr id="29" name="Freeform 29"/>
          <p:cNvSpPr/>
          <p:nvPr/>
        </p:nvSpPr>
        <p:spPr>
          <a:xfrm>
            <a:off x="12578713" y="5405096"/>
            <a:ext cx="4744532" cy="2486652"/>
          </a:xfrm>
          <a:custGeom>
            <a:avLst/>
            <a:gdLst/>
            <a:ahLst/>
            <a:cxnLst/>
            <a:rect l="l" t="t" r="r" b="b"/>
            <a:pathLst>
              <a:path w="4744532" h="2486652">
                <a:moveTo>
                  <a:pt x="0" y="0"/>
                </a:moveTo>
                <a:lnTo>
                  <a:pt x="4744533" y="0"/>
                </a:lnTo>
                <a:lnTo>
                  <a:pt x="4744533" y="2486652"/>
                </a:lnTo>
                <a:lnTo>
                  <a:pt x="0" y="248665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821042" y="1209566"/>
            <a:ext cx="14645915" cy="101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How are deepfakes generated?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1042" y="2498766"/>
            <a:ext cx="13759861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A deep learning model is fed thousands of images and videos of people’s faces and learns how to mimic facial features and movements</a:t>
            </a:r>
          </a:p>
        </p:txBody>
      </p:sp>
      <p:sp>
        <p:nvSpPr>
          <p:cNvPr id="32" name="AutoShape 32"/>
          <p:cNvSpPr/>
          <p:nvPr/>
        </p:nvSpPr>
        <p:spPr>
          <a:xfrm>
            <a:off x="5852162" y="5405096"/>
            <a:ext cx="1969284" cy="0"/>
          </a:xfrm>
          <a:prstGeom prst="line">
            <a:avLst/>
          </a:prstGeom>
          <a:ln w="114300" cap="flat">
            <a:solidFill>
              <a:srgbClr val="4449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5852162" y="7960048"/>
            <a:ext cx="1969284" cy="0"/>
          </a:xfrm>
          <a:prstGeom prst="line">
            <a:avLst/>
          </a:prstGeom>
          <a:ln w="114300" cap="flat">
            <a:solidFill>
              <a:srgbClr val="4449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0466554" y="6672050"/>
            <a:ext cx="1969284" cy="0"/>
          </a:xfrm>
          <a:prstGeom prst="line">
            <a:avLst/>
          </a:prstGeom>
          <a:ln w="114300" cap="flat">
            <a:solidFill>
              <a:srgbClr val="4449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D9B98-C84D-25B1-79EC-A22F17E056B2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6667968" y="5710650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11629482" y="943200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840043" flipH="1">
            <a:off x="-1837302" y="8681730"/>
            <a:ext cx="4725752" cy="3112300"/>
          </a:xfrm>
          <a:custGeom>
            <a:avLst/>
            <a:gdLst/>
            <a:ahLst/>
            <a:cxnLst/>
            <a:rect l="l" t="t" r="r" b="b"/>
            <a:pathLst>
              <a:path w="4725752" h="3112300">
                <a:moveTo>
                  <a:pt x="4725752" y="0"/>
                </a:moveTo>
                <a:lnTo>
                  <a:pt x="0" y="0"/>
                </a:lnTo>
                <a:lnTo>
                  <a:pt x="0" y="3112300"/>
                </a:lnTo>
                <a:lnTo>
                  <a:pt x="4725752" y="3112300"/>
                </a:lnTo>
                <a:lnTo>
                  <a:pt x="47257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42753" flipH="1">
            <a:off x="14014948" y="7245238"/>
            <a:ext cx="6404404" cy="2569374"/>
          </a:xfrm>
          <a:custGeom>
            <a:avLst/>
            <a:gdLst/>
            <a:ahLst/>
            <a:cxnLst/>
            <a:rect l="l" t="t" r="r" b="b"/>
            <a:pathLst>
              <a:path w="6404404" h="2569374">
                <a:moveTo>
                  <a:pt x="6404404" y="0"/>
                </a:moveTo>
                <a:lnTo>
                  <a:pt x="0" y="0"/>
                </a:lnTo>
                <a:lnTo>
                  <a:pt x="0" y="2569374"/>
                </a:lnTo>
                <a:lnTo>
                  <a:pt x="6404404" y="2569374"/>
                </a:lnTo>
                <a:lnTo>
                  <a:pt x="640440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10692948" y="9511656"/>
            <a:ext cx="1593200" cy="1764448"/>
          </a:xfrm>
          <a:custGeom>
            <a:avLst/>
            <a:gdLst/>
            <a:ahLst/>
            <a:cxnLst/>
            <a:rect l="l" t="t" r="r" b="b"/>
            <a:pathLst>
              <a:path w="1593200" h="1764448">
                <a:moveTo>
                  <a:pt x="1593200" y="0"/>
                </a:moveTo>
                <a:lnTo>
                  <a:pt x="0" y="0"/>
                </a:lnTo>
                <a:lnTo>
                  <a:pt x="0" y="1764448"/>
                </a:lnTo>
                <a:lnTo>
                  <a:pt x="1593200" y="1764448"/>
                </a:lnTo>
                <a:lnTo>
                  <a:pt x="159320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99956" flipH="1">
            <a:off x="-2315200" y="-3309182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9"/>
            <a:stretch>
              <a:fillRect l="-9431" r="-9431"/>
            </a:stretch>
          </a:blipFill>
        </p:spPr>
      </p:sp>
      <p:sp>
        <p:nvSpPr>
          <p:cNvPr id="9" name="Freeform 9"/>
          <p:cNvSpPr/>
          <p:nvPr/>
        </p:nvSpPr>
        <p:spPr>
          <a:xfrm rot="3029897" flipH="1">
            <a:off x="16975932" y="306262"/>
            <a:ext cx="3950878" cy="4195924"/>
          </a:xfrm>
          <a:custGeom>
            <a:avLst/>
            <a:gdLst/>
            <a:ahLst/>
            <a:cxnLst/>
            <a:rect l="l" t="t" r="r" b="b"/>
            <a:pathLst>
              <a:path w="3950878" h="4195924">
                <a:moveTo>
                  <a:pt x="3950878" y="0"/>
                </a:moveTo>
                <a:lnTo>
                  <a:pt x="0" y="0"/>
                </a:lnTo>
                <a:lnTo>
                  <a:pt x="0" y="4195924"/>
                </a:lnTo>
                <a:lnTo>
                  <a:pt x="3950878" y="4195924"/>
                </a:lnTo>
                <a:lnTo>
                  <a:pt x="3950878" y="0"/>
                </a:lnTo>
                <a:close/>
              </a:path>
            </a:pathLst>
          </a:custGeom>
          <a:blipFill>
            <a:blip r:embed="rId10"/>
            <a:stretch>
              <a:fillRect l="-29964" r="-29964"/>
            </a:stretch>
          </a:blipFill>
        </p:spPr>
      </p:sp>
      <p:sp>
        <p:nvSpPr>
          <p:cNvPr id="10" name="Freeform 10"/>
          <p:cNvSpPr/>
          <p:nvPr/>
        </p:nvSpPr>
        <p:spPr>
          <a:xfrm rot="-10455859" flipH="1">
            <a:off x="90648" y="-6492844"/>
            <a:ext cx="6981552" cy="7241098"/>
          </a:xfrm>
          <a:custGeom>
            <a:avLst/>
            <a:gdLst/>
            <a:ahLst/>
            <a:cxnLst/>
            <a:rect l="l" t="t" r="r" b="b"/>
            <a:pathLst>
              <a:path w="6981552" h="7241098">
                <a:moveTo>
                  <a:pt x="6981552" y="0"/>
                </a:moveTo>
                <a:lnTo>
                  <a:pt x="0" y="0"/>
                </a:lnTo>
                <a:lnTo>
                  <a:pt x="0" y="7241098"/>
                </a:lnTo>
                <a:lnTo>
                  <a:pt x="6981552" y="7241098"/>
                </a:lnTo>
                <a:lnTo>
                  <a:pt x="6981552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4556523" y="4047833"/>
          <a:ext cx="9174961" cy="4572001"/>
        </p:xfrm>
        <a:graphic>
          <a:graphicData uri="http://schemas.openxmlformats.org/drawingml/2006/table">
            <a:tbl>
              <a:tblPr/>
              <a:tblGrid>
                <a:gridCol w="3173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314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EB Garamond Semi-Bold"/>
                        </a:rPr>
                        <a:t>Celeb-DF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EB Garamond Semi-Bold"/>
                        </a:rPr>
                        <a:t>DFDC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EB Garamond Semi-Bold"/>
                        </a:rPr>
                        <a:t>Happiness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EB Garamond"/>
                        </a:rPr>
                        <a:t>67.65%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EB Garamond"/>
                        </a:rPr>
                        <a:t>70.37%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EB Garamond Semi-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EB Garamond"/>
                        </a:rPr>
                        <a:t>57.73%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EB Garamond"/>
                        </a:rPr>
                        <a:t>71.43%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EB Garamond Semi-Bol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EB Garamond"/>
                        </a:rPr>
                        <a:t>65.83%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EB Garamond"/>
                        </a:rPr>
                        <a:t>66.67%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EB Garamond Semi-Bol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EB Garamond Semi-Bold"/>
                        </a:rPr>
                        <a:t>85.71%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EB Garamond"/>
                        </a:rPr>
                        <a:t>65.00%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EB Garamond Semi-Bold"/>
                        </a:rPr>
                        <a:t>Disgust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EB Garamond"/>
                        </a:rPr>
                        <a:t>75.34%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EB Garamond Semi-Bold"/>
                        </a:rPr>
                        <a:t>83.33%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EB Garamond Semi-Bold"/>
                        </a:rPr>
                        <a:t>Surprise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EB Garamond"/>
                        </a:rPr>
                        <a:t>80.32%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EB Garamond"/>
                        </a:rPr>
                        <a:t>77.78%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Performance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The table below shows the maximum accuracy achieved for each emotion class on both datasets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E857A-84C6-8CBD-2F37-F9CD83228601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03816" y="4807450"/>
            <a:ext cx="8573250" cy="9334394"/>
          </a:xfrm>
          <a:custGeom>
            <a:avLst/>
            <a:gdLst/>
            <a:ahLst/>
            <a:cxnLst/>
            <a:rect l="l" t="t" r="r" b="b"/>
            <a:pathLst>
              <a:path w="8573250" h="9334394">
                <a:moveTo>
                  <a:pt x="0" y="0"/>
                </a:moveTo>
                <a:lnTo>
                  <a:pt x="8573250" y="0"/>
                </a:lnTo>
                <a:lnTo>
                  <a:pt x="8573250" y="9334394"/>
                </a:lnTo>
                <a:lnTo>
                  <a:pt x="0" y="9334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708404" y="71139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29996" y="5157200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0" y="0"/>
                </a:moveTo>
                <a:lnTo>
                  <a:pt x="3111400" y="0"/>
                </a:lnTo>
                <a:lnTo>
                  <a:pt x="3111400" y="2919402"/>
                </a:lnTo>
                <a:lnTo>
                  <a:pt x="0" y="2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404919">
            <a:off x="1365181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0" y="0"/>
                </a:moveTo>
                <a:lnTo>
                  <a:pt x="7277252" y="0"/>
                </a:lnTo>
                <a:lnTo>
                  <a:pt x="7277252" y="4206502"/>
                </a:lnTo>
                <a:lnTo>
                  <a:pt x="0" y="4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Limitations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238768" y="6049880"/>
            <a:ext cx="3989550" cy="2151201"/>
            <a:chOff x="0" y="0"/>
            <a:chExt cx="5319400" cy="2868268"/>
          </a:xfrm>
        </p:grpSpPr>
        <p:grpSp>
          <p:nvGrpSpPr>
            <p:cNvPr id="8" name="Group 8"/>
            <p:cNvGrpSpPr/>
            <p:nvPr/>
          </p:nvGrpSpPr>
          <p:grpSpPr>
            <a:xfrm>
              <a:off x="1812300" y="0"/>
              <a:ext cx="1694400" cy="1694400"/>
              <a:chOff x="0" y="0"/>
              <a:chExt cx="1694400" cy="1694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2175518" y="239460"/>
              <a:ext cx="967964" cy="1215479"/>
            </a:xfrm>
            <a:custGeom>
              <a:avLst/>
              <a:gdLst/>
              <a:ahLst/>
              <a:cxnLst/>
              <a:rect l="l" t="t" r="r" b="b"/>
              <a:pathLst>
                <a:path w="967964" h="1215479">
                  <a:moveTo>
                    <a:pt x="0" y="0"/>
                  </a:moveTo>
                  <a:lnTo>
                    <a:pt x="967964" y="0"/>
                  </a:lnTo>
                  <a:lnTo>
                    <a:pt x="967964" y="1215480"/>
                  </a:lnTo>
                  <a:lnTo>
                    <a:pt x="0" y="121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1919705"/>
              <a:ext cx="5319400" cy="948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2"/>
                </a:lnSpc>
              </a:pPr>
              <a:r>
                <a:rPr lang="en-US" sz="4400">
                  <a:solidFill>
                    <a:srgbClr val="444953"/>
                  </a:solidFill>
                  <a:latin typeface="EB Garamond Bold"/>
                </a:rPr>
                <a:t>No Audio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34072" y="2897279"/>
            <a:ext cx="4819895" cy="2151197"/>
            <a:chOff x="0" y="0"/>
            <a:chExt cx="6426526" cy="2868263"/>
          </a:xfrm>
        </p:grpSpPr>
        <p:grpSp>
          <p:nvGrpSpPr>
            <p:cNvPr id="13" name="Group 13"/>
            <p:cNvGrpSpPr/>
            <p:nvPr/>
          </p:nvGrpSpPr>
          <p:grpSpPr>
            <a:xfrm>
              <a:off x="2366046" y="0"/>
              <a:ext cx="1694400" cy="1694400"/>
              <a:chOff x="0" y="0"/>
              <a:chExt cx="1694400" cy="1694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2619810" y="365441"/>
              <a:ext cx="1186907" cy="1044478"/>
            </a:xfrm>
            <a:custGeom>
              <a:avLst/>
              <a:gdLst/>
              <a:ahLst/>
              <a:cxnLst/>
              <a:rect l="l" t="t" r="r" b="b"/>
              <a:pathLst>
                <a:path w="1186907" h="1044478">
                  <a:moveTo>
                    <a:pt x="0" y="0"/>
                  </a:moveTo>
                  <a:lnTo>
                    <a:pt x="1186906" y="0"/>
                  </a:lnTo>
                  <a:lnTo>
                    <a:pt x="1186906" y="1044478"/>
                  </a:lnTo>
                  <a:lnTo>
                    <a:pt x="0" y="104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1919700"/>
              <a:ext cx="6426526" cy="948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2"/>
                </a:lnSpc>
              </a:pPr>
              <a:r>
                <a:rPr lang="en-US" sz="4400">
                  <a:solidFill>
                    <a:srgbClr val="444953"/>
                  </a:solidFill>
                  <a:latin typeface="EB Garamond Bold"/>
                </a:rPr>
                <a:t>Unbalanced Datasets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39831" y="2897279"/>
            <a:ext cx="3989550" cy="2151197"/>
            <a:chOff x="0" y="0"/>
            <a:chExt cx="5319400" cy="2868263"/>
          </a:xfrm>
        </p:grpSpPr>
        <p:grpSp>
          <p:nvGrpSpPr>
            <p:cNvPr id="18" name="Group 18"/>
            <p:cNvGrpSpPr/>
            <p:nvPr/>
          </p:nvGrpSpPr>
          <p:grpSpPr>
            <a:xfrm>
              <a:off x="1812300" y="0"/>
              <a:ext cx="1694400" cy="1694400"/>
              <a:chOff x="0" y="0"/>
              <a:chExt cx="1694400" cy="1694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0" name="Freeform 20"/>
            <p:cNvSpPr/>
            <p:nvPr/>
          </p:nvSpPr>
          <p:spPr>
            <a:xfrm>
              <a:off x="2132224" y="318611"/>
              <a:ext cx="1054553" cy="1057178"/>
            </a:xfrm>
            <a:custGeom>
              <a:avLst/>
              <a:gdLst/>
              <a:ahLst/>
              <a:cxnLst/>
              <a:rect l="l" t="t" r="r" b="b"/>
              <a:pathLst>
                <a:path w="1054553" h="1057178">
                  <a:moveTo>
                    <a:pt x="0" y="0"/>
                  </a:moveTo>
                  <a:lnTo>
                    <a:pt x="1054552" y="0"/>
                  </a:lnTo>
                  <a:lnTo>
                    <a:pt x="1054552" y="1057178"/>
                  </a:lnTo>
                  <a:lnTo>
                    <a:pt x="0" y="1057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485536" y="668287"/>
              <a:ext cx="726164" cy="726164"/>
            </a:xfrm>
            <a:custGeom>
              <a:avLst/>
              <a:gdLst/>
              <a:ahLst/>
              <a:cxnLst/>
              <a:rect l="l" t="t" r="r" b="b"/>
              <a:pathLst>
                <a:path w="726164" h="726164">
                  <a:moveTo>
                    <a:pt x="0" y="0"/>
                  </a:moveTo>
                  <a:lnTo>
                    <a:pt x="726164" y="0"/>
                  </a:lnTo>
                  <a:lnTo>
                    <a:pt x="726164" y="726163"/>
                  </a:lnTo>
                  <a:lnTo>
                    <a:pt x="0" y="726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510460" y="686948"/>
              <a:ext cx="676316" cy="688841"/>
            </a:xfrm>
            <a:custGeom>
              <a:avLst/>
              <a:gdLst/>
              <a:ahLst/>
              <a:cxnLst/>
              <a:rect l="l" t="t" r="r" b="b"/>
              <a:pathLst>
                <a:path w="676316" h="688841">
                  <a:moveTo>
                    <a:pt x="0" y="0"/>
                  </a:moveTo>
                  <a:lnTo>
                    <a:pt x="676316" y="0"/>
                  </a:lnTo>
                  <a:lnTo>
                    <a:pt x="676316" y="688841"/>
                  </a:lnTo>
                  <a:lnTo>
                    <a:pt x="0" y="68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510460" y="686948"/>
              <a:ext cx="676316" cy="688841"/>
            </a:xfrm>
            <a:custGeom>
              <a:avLst/>
              <a:gdLst/>
              <a:ahLst/>
              <a:cxnLst/>
              <a:rect l="l" t="t" r="r" b="b"/>
              <a:pathLst>
                <a:path w="676316" h="688841">
                  <a:moveTo>
                    <a:pt x="0" y="0"/>
                  </a:moveTo>
                  <a:lnTo>
                    <a:pt x="676316" y="0"/>
                  </a:lnTo>
                  <a:lnTo>
                    <a:pt x="676316" y="688841"/>
                  </a:lnTo>
                  <a:lnTo>
                    <a:pt x="0" y="68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1919700"/>
              <a:ext cx="5319400" cy="948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2"/>
                </a:lnSpc>
              </a:pPr>
              <a:r>
                <a:rPr lang="en-US" sz="4400">
                  <a:solidFill>
                    <a:srgbClr val="444953"/>
                  </a:solidFill>
                  <a:latin typeface="EB Garamond Bold"/>
                </a:rPr>
                <a:t>Limited Datasets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58619" y="2897279"/>
            <a:ext cx="3989550" cy="2151197"/>
            <a:chOff x="0" y="0"/>
            <a:chExt cx="5319400" cy="2868263"/>
          </a:xfrm>
        </p:grpSpPr>
        <p:grpSp>
          <p:nvGrpSpPr>
            <p:cNvPr id="26" name="Group 26"/>
            <p:cNvGrpSpPr/>
            <p:nvPr/>
          </p:nvGrpSpPr>
          <p:grpSpPr>
            <a:xfrm>
              <a:off x="1812716" y="0"/>
              <a:ext cx="1694400" cy="1694400"/>
              <a:chOff x="0" y="0"/>
              <a:chExt cx="1694400" cy="1694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8" name="Freeform 28"/>
            <p:cNvSpPr/>
            <p:nvPr/>
          </p:nvSpPr>
          <p:spPr>
            <a:xfrm>
              <a:off x="1962447" y="149947"/>
              <a:ext cx="1394507" cy="1394507"/>
            </a:xfrm>
            <a:custGeom>
              <a:avLst/>
              <a:gdLst/>
              <a:ahLst/>
              <a:cxnLst/>
              <a:rect l="l" t="t" r="r" b="b"/>
              <a:pathLst>
                <a:path w="1394507" h="1394507">
                  <a:moveTo>
                    <a:pt x="0" y="0"/>
                  </a:moveTo>
                  <a:lnTo>
                    <a:pt x="1394506" y="0"/>
                  </a:lnTo>
                  <a:lnTo>
                    <a:pt x="1394506" y="1394506"/>
                  </a:lnTo>
                  <a:lnTo>
                    <a:pt x="0" y="1394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0" y="1919700"/>
              <a:ext cx="5319400" cy="948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2"/>
                </a:lnSpc>
              </a:pPr>
              <a:r>
                <a:rPr lang="en-US" sz="4400">
                  <a:solidFill>
                    <a:srgbClr val="444953"/>
                  </a:solidFill>
                  <a:latin typeface="EB Garamond Bold"/>
                </a:rPr>
                <a:t>Low Quality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36667" y="6049880"/>
            <a:ext cx="5212552" cy="2151201"/>
            <a:chOff x="0" y="0"/>
            <a:chExt cx="6950069" cy="2868268"/>
          </a:xfrm>
        </p:grpSpPr>
        <p:grpSp>
          <p:nvGrpSpPr>
            <p:cNvPr id="31" name="Group 31"/>
            <p:cNvGrpSpPr/>
            <p:nvPr/>
          </p:nvGrpSpPr>
          <p:grpSpPr>
            <a:xfrm>
              <a:off x="2627835" y="0"/>
              <a:ext cx="1694400" cy="1694400"/>
              <a:chOff x="0" y="0"/>
              <a:chExt cx="1694400" cy="1694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33" name="Freeform 33"/>
            <p:cNvSpPr/>
            <p:nvPr/>
          </p:nvSpPr>
          <p:spPr>
            <a:xfrm>
              <a:off x="2867312" y="239460"/>
              <a:ext cx="1215479" cy="1215479"/>
            </a:xfrm>
            <a:custGeom>
              <a:avLst/>
              <a:gdLst/>
              <a:ahLst/>
              <a:cxnLst/>
              <a:rect l="l" t="t" r="r" b="b"/>
              <a:pathLst>
                <a:path w="1215479" h="1215479">
                  <a:moveTo>
                    <a:pt x="0" y="0"/>
                  </a:moveTo>
                  <a:lnTo>
                    <a:pt x="1215480" y="0"/>
                  </a:lnTo>
                  <a:lnTo>
                    <a:pt x="1215480" y="1215480"/>
                  </a:lnTo>
                  <a:lnTo>
                    <a:pt x="0" y="121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1919705"/>
              <a:ext cx="6950069" cy="948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2"/>
                </a:lnSpc>
              </a:pPr>
              <a:r>
                <a:rPr lang="en-US" sz="4400">
                  <a:solidFill>
                    <a:srgbClr val="444953"/>
                  </a:solidFill>
                  <a:latin typeface="EB Garamond Bold"/>
                </a:rPr>
                <a:t>Hardware Limitations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7E305A2-7508-D623-D367-C511699D16EA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" y="30360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859064" y="3239350"/>
            <a:ext cx="7277254" cy="4206500"/>
          </a:xfrm>
          <a:custGeom>
            <a:avLst/>
            <a:gdLst/>
            <a:ahLst/>
            <a:cxnLst/>
            <a:rect l="l" t="t" r="r" b="b"/>
            <a:pathLst>
              <a:path w="7277254" h="4206500">
                <a:moveTo>
                  <a:pt x="0" y="0"/>
                </a:moveTo>
                <a:lnTo>
                  <a:pt x="7277254" y="0"/>
                </a:lnTo>
                <a:lnTo>
                  <a:pt x="7277254" y="4206500"/>
                </a:lnTo>
                <a:lnTo>
                  <a:pt x="0" y="4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52316">
            <a:off x="-1165478" y="-5531902"/>
            <a:ext cx="6334550" cy="6569990"/>
          </a:xfrm>
          <a:custGeom>
            <a:avLst/>
            <a:gdLst/>
            <a:ahLst/>
            <a:cxnLst/>
            <a:rect l="l" t="t" r="r" b="b"/>
            <a:pathLst>
              <a:path w="6334550" h="6569990">
                <a:moveTo>
                  <a:pt x="0" y="0"/>
                </a:moveTo>
                <a:lnTo>
                  <a:pt x="6334550" y="0"/>
                </a:lnTo>
                <a:lnTo>
                  <a:pt x="6334550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40054" y="86691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14982" y="3036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293761">
            <a:off x="14557304" y="7912600"/>
            <a:ext cx="1704750" cy="1887998"/>
          </a:xfrm>
          <a:custGeom>
            <a:avLst/>
            <a:gdLst/>
            <a:ahLst/>
            <a:cxnLst/>
            <a:rect l="l" t="t" r="r" b="b"/>
            <a:pathLst>
              <a:path w="1704750" h="1887998">
                <a:moveTo>
                  <a:pt x="0" y="0"/>
                </a:moveTo>
                <a:lnTo>
                  <a:pt x="1704750" y="0"/>
                </a:lnTo>
                <a:lnTo>
                  <a:pt x="1704750" y="1887998"/>
                </a:lnTo>
                <a:lnTo>
                  <a:pt x="0" y="1887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57798" y="-1833250"/>
            <a:ext cx="4817552" cy="3172750"/>
          </a:xfrm>
          <a:custGeom>
            <a:avLst/>
            <a:gdLst/>
            <a:ahLst/>
            <a:cxnLst/>
            <a:rect l="l" t="t" r="r" b="b"/>
            <a:pathLst>
              <a:path w="4817552" h="3172750">
                <a:moveTo>
                  <a:pt x="0" y="0"/>
                </a:moveTo>
                <a:lnTo>
                  <a:pt x="4817552" y="0"/>
                </a:lnTo>
                <a:lnTo>
                  <a:pt x="4817552" y="3172750"/>
                </a:lnTo>
                <a:lnTo>
                  <a:pt x="0" y="3172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05906" y="-100405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50606" y="9116300"/>
            <a:ext cx="3009900" cy="2824198"/>
          </a:xfrm>
          <a:custGeom>
            <a:avLst/>
            <a:gdLst/>
            <a:ahLst/>
            <a:cxnLst/>
            <a:rect l="l" t="t" r="r" b="b"/>
            <a:pathLst>
              <a:path w="3009900" h="2824198">
                <a:moveTo>
                  <a:pt x="0" y="0"/>
                </a:moveTo>
                <a:lnTo>
                  <a:pt x="3009900" y="0"/>
                </a:lnTo>
                <a:lnTo>
                  <a:pt x="3009900" y="2824198"/>
                </a:lnTo>
                <a:lnTo>
                  <a:pt x="0" y="282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227025" y="2478237"/>
            <a:ext cx="11932143" cy="5330526"/>
            <a:chOff x="0" y="0"/>
            <a:chExt cx="15909524" cy="71073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221043"/>
              <a:ext cx="15909524" cy="4886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Conclusion &amp; Future Work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287400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69914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4055732" y="0"/>
                </a:moveTo>
                <a:lnTo>
                  <a:pt x="0" y="0"/>
                </a:lnTo>
                <a:lnTo>
                  <a:pt x="0" y="4206494"/>
                </a:lnTo>
                <a:lnTo>
                  <a:pt x="4055732" y="4206494"/>
                </a:lnTo>
                <a:lnTo>
                  <a:pt x="405573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0385" flipH="1">
            <a:off x="-3126954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8517150" y="0"/>
                </a:moveTo>
                <a:lnTo>
                  <a:pt x="0" y="0"/>
                </a:lnTo>
                <a:lnTo>
                  <a:pt x="0" y="9273304"/>
                </a:lnTo>
                <a:lnTo>
                  <a:pt x="8517150" y="9273304"/>
                </a:lnTo>
                <a:lnTo>
                  <a:pt x="85171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7553886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Key Findings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425" y="2370192"/>
            <a:ext cx="13996229" cy="646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4829"/>
              </a:lnSpc>
              <a:buFont typeface="Arial"/>
              <a:buChar char="•"/>
            </a:pPr>
            <a:r>
              <a:rPr lang="en-US" sz="3499" dirty="0">
                <a:solidFill>
                  <a:srgbClr val="444953"/>
                </a:solidFill>
                <a:latin typeface="Arimo"/>
              </a:rPr>
              <a:t>Variable distribution of real and deepfake videos across emotions highlights the complexity of accurately replication human emotions</a:t>
            </a:r>
          </a:p>
          <a:p>
            <a:pPr algn="l">
              <a:lnSpc>
                <a:spcPts val="2624"/>
              </a:lnSpc>
            </a:pPr>
            <a:endParaRPr lang="en-US" sz="3499" dirty="0">
              <a:solidFill>
                <a:srgbClr val="444953"/>
              </a:solidFill>
              <a:latin typeface="Arimo"/>
            </a:endParaRPr>
          </a:p>
          <a:p>
            <a:pPr marL="755647" lvl="1" indent="-377824" algn="l">
              <a:lnSpc>
                <a:spcPts val="4829"/>
              </a:lnSpc>
              <a:buFont typeface="Arial"/>
              <a:buChar char="•"/>
            </a:pPr>
            <a:r>
              <a:rPr lang="en-US" sz="3499" dirty="0">
                <a:solidFill>
                  <a:srgbClr val="444953"/>
                </a:solidFill>
                <a:latin typeface="Arimo"/>
              </a:rPr>
              <a:t>Model accuracy varies across different emotions, indicating that emotional cues affect deepfake detection. </a:t>
            </a:r>
          </a:p>
          <a:p>
            <a:pPr algn="l">
              <a:lnSpc>
                <a:spcPts val="2624"/>
              </a:lnSpc>
            </a:pPr>
            <a:endParaRPr lang="en-US" sz="3499" dirty="0">
              <a:solidFill>
                <a:srgbClr val="444953"/>
              </a:solidFill>
              <a:latin typeface="Arimo"/>
            </a:endParaRPr>
          </a:p>
          <a:p>
            <a:pPr marL="755647" lvl="1" indent="-377824" algn="l">
              <a:lnSpc>
                <a:spcPts val="4829"/>
              </a:lnSpc>
              <a:buFont typeface="Arial"/>
              <a:buChar char="•"/>
            </a:pPr>
            <a:r>
              <a:rPr lang="en-US" sz="3499" dirty="0">
                <a:solidFill>
                  <a:srgbClr val="444953"/>
                </a:solidFill>
                <a:latin typeface="Arimo"/>
              </a:rPr>
              <a:t>Subtler emotions like sadness and happiness are more difficult to detect.</a:t>
            </a:r>
          </a:p>
          <a:p>
            <a:pPr algn="l">
              <a:lnSpc>
                <a:spcPts val="2624"/>
              </a:lnSpc>
            </a:pPr>
            <a:endParaRPr lang="en-US" sz="3499" dirty="0">
              <a:solidFill>
                <a:srgbClr val="444953"/>
              </a:solidFill>
              <a:latin typeface="Arimo"/>
            </a:endParaRPr>
          </a:p>
          <a:p>
            <a:pPr marL="755647" lvl="1" indent="-377824" algn="l">
              <a:lnSpc>
                <a:spcPts val="4829"/>
              </a:lnSpc>
              <a:buFont typeface="Arial"/>
              <a:buChar char="•"/>
            </a:pPr>
            <a:r>
              <a:rPr lang="en-US" sz="3499" dirty="0">
                <a:solidFill>
                  <a:srgbClr val="444953"/>
                </a:solidFill>
                <a:latin typeface="Arimo"/>
              </a:rPr>
              <a:t>Expressive emotions with complex features like disgust and surprise are detected more accurately.</a:t>
            </a:r>
          </a:p>
          <a:p>
            <a:pPr algn="l">
              <a:lnSpc>
                <a:spcPts val="4829"/>
              </a:lnSpc>
            </a:pPr>
            <a:endParaRPr lang="en-US" sz="3499" dirty="0">
              <a:solidFill>
                <a:srgbClr val="444953"/>
              </a:solidFill>
              <a:latin typeface="Arim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94E9A-919A-6380-2A5C-D780030DFF8E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705356" y="43395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9627504" y="0"/>
                </a:moveTo>
                <a:lnTo>
                  <a:pt x="0" y="0"/>
                </a:lnTo>
                <a:lnTo>
                  <a:pt x="0" y="10482196"/>
                </a:lnTo>
                <a:lnTo>
                  <a:pt x="9627504" y="10482196"/>
                </a:lnTo>
                <a:lnTo>
                  <a:pt x="962750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69595" flipH="1">
            <a:off x="-3142252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6334534" y="0"/>
                </a:moveTo>
                <a:lnTo>
                  <a:pt x="0" y="0"/>
                </a:lnTo>
                <a:lnTo>
                  <a:pt x="0" y="4206496"/>
                </a:lnTo>
                <a:lnTo>
                  <a:pt x="6334534" y="4206496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5143076" y="9433200"/>
            <a:ext cx="4369902" cy="2525950"/>
          </a:xfrm>
          <a:custGeom>
            <a:avLst/>
            <a:gdLst/>
            <a:ahLst/>
            <a:cxnLst/>
            <a:rect l="l" t="t" r="r" b="b"/>
            <a:pathLst>
              <a:path w="4369902" h="2525950">
                <a:moveTo>
                  <a:pt x="4369902" y="0"/>
                </a:moveTo>
                <a:lnTo>
                  <a:pt x="0" y="0"/>
                </a:lnTo>
                <a:lnTo>
                  <a:pt x="0" y="2525950"/>
                </a:lnTo>
                <a:lnTo>
                  <a:pt x="4369902" y="2525950"/>
                </a:lnTo>
                <a:lnTo>
                  <a:pt x="436990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438708" flipH="1">
            <a:off x="17118108" y="-2946798"/>
            <a:ext cx="6334552" cy="6569990"/>
          </a:xfrm>
          <a:custGeom>
            <a:avLst/>
            <a:gdLst/>
            <a:ahLst/>
            <a:cxnLst/>
            <a:rect l="l" t="t" r="r" b="b"/>
            <a:pathLst>
              <a:path w="6334552" h="6569990">
                <a:moveTo>
                  <a:pt x="6334552" y="0"/>
                </a:moveTo>
                <a:lnTo>
                  <a:pt x="0" y="0"/>
                </a:lnTo>
                <a:lnTo>
                  <a:pt x="0" y="6569990"/>
                </a:lnTo>
                <a:lnTo>
                  <a:pt x="6334552" y="6569990"/>
                </a:lnTo>
                <a:lnTo>
                  <a:pt x="63345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35066" flipH="1">
            <a:off x="15359844" y="8084696"/>
            <a:ext cx="6334538" cy="4206498"/>
          </a:xfrm>
          <a:custGeom>
            <a:avLst/>
            <a:gdLst/>
            <a:ahLst/>
            <a:cxnLst/>
            <a:rect l="l" t="t" r="r" b="b"/>
            <a:pathLst>
              <a:path w="6334538" h="4206498">
                <a:moveTo>
                  <a:pt x="6334538" y="0"/>
                </a:moveTo>
                <a:lnTo>
                  <a:pt x="0" y="0"/>
                </a:lnTo>
                <a:lnTo>
                  <a:pt x="0" y="4206498"/>
                </a:lnTo>
                <a:lnTo>
                  <a:pt x="6334538" y="4206498"/>
                </a:lnTo>
                <a:lnTo>
                  <a:pt x="633453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220670" y="-146970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8508526" y="9663300"/>
            <a:ext cx="2087752" cy="1958944"/>
          </a:xfrm>
          <a:custGeom>
            <a:avLst/>
            <a:gdLst/>
            <a:ahLst/>
            <a:cxnLst/>
            <a:rect l="l" t="t" r="r" b="b"/>
            <a:pathLst>
              <a:path w="2087752" h="1958944">
                <a:moveTo>
                  <a:pt x="2087752" y="0"/>
                </a:moveTo>
                <a:lnTo>
                  <a:pt x="0" y="0"/>
                </a:lnTo>
                <a:lnTo>
                  <a:pt x="0" y="1958944"/>
                </a:lnTo>
                <a:lnTo>
                  <a:pt x="2087752" y="1958944"/>
                </a:lnTo>
                <a:lnTo>
                  <a:pt x="208775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CF3751-0ABA-954E-5AE8-5EBA203E4809}"/>
              </a:ext>
            </a:extLst>
          </p:cNvPr>
          <p:cNvGrpSpPr/>
          <p:nvPr/>
        </p:nvGrpSpPr>
        <p:grpSpPr>
          <a:xfrm>
            <a:off x="1423250" y="2952800"/>
            <a:ext cx="1270800" cy="1270800"/>
            <a:chOff x="1423250" y="2952800"/>
            <a:chExt cx="1270800" cy="1270800"/>
          </a:xfrm>
        </p:grpSpPr>
        <p:grpSp>
          <p:nvGrpSpPr>
            <p:cNvPr id="9" name="Group 9"/>
            <p:cNvGrpSpPr/>
            <p:nvPr/>
          </p:nvGrpSpPr>
          <p:grpSpPr>
            <a:xfrm>
              <a:off x="1423250" y="2952800"/>
              <a:ext cx="1270800" cy="1270800"/>
              <a:chOff x="0" y="0"/>
              <a:chExt cx="1694400" cy="1694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1712493" y="3193438"/>
              <a:ext cx="787565" cy="789525"/>
            </a:xfrm>
            <a:custGeom>
              <a:avLst/>
              <a:gdLst/>
              <a:ahLst/>
              <a:cxnLst/>
              <a:rect l="l" t="t" r="r" b="b"/>
              <a:pathLst>
                <a:path w="787565" h="789525">
                  <a:moveTo>
                    <a:pt x="0" y="0"/>
                  </a:moveTo>
                  <a:lnTo>
                    <a:pt x="787564" y="0"/>
                  </a:lnTo>
                  <a:lnTo>
                    <a:pt x="787564" y="789524"/>
                  </a:lnTo>
                  <a:lnTo>
                    <a:pt x="0" y="789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62B959-DFAA-C425-B063-AFE1842C9110}"/>
              </a:ext>
            </a:extLst>
          </p:cNvPr>
          <p:cNvGrpSpPr/>
          <p:nvPr/>
        </p:nvGrpSpPr>
        <p:grpSpPr>
          <a:xfrm>
            <a:off x="9693950" y="2952800"/>
            <a:ext cx="1270800" cy="1270800"/>
            <a:chOff x="9693950" y="2952800"/>
            <a:chExt cx="1270800" cy="1270800"/>
          </a:xfrm>
        </p:grpSpPr>
        <p:grpSp>
          <p:nvGrpSpPr>
            <p:cNvPr id="13" name="Group 13"/>
            <p:cNvGrpSpPr/>
            <p:nvPr/>
          </p:nvGrpSpPr>
          <p:grpSpPr>
            <a:xfrm>
              <a:off x="9693950" y="2952800"/>
              <a:ext cx="1270800" cy="1270800"/>
              <a:chOff x="0" y="0"/>
              <a:chExt cx="1694400" cy="1694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9800627" y="3242996"/>
              <a:ext cx="1057447" cy="690408"/>
              <a:chOff x="0" y="0"/>
              <a:chExt cx="1409929" cy="92054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779815" y="0"/>
                <a:ext cx="630115" cy="590752"/>
              </a:xfrm>
              <a:custGeom>
                <a:avLst/>
                <a:gdLst/>
                <a:ahLst/>
                <a:cxnLst/>
                <a:rect l="l" t="t" r="r" b="b"/>
                <a:pathLst>
                  <a:path w="630115" h="590752">
                    <a:moveTo>
                      <a:pt x="0" y="0"/>
                    </a:moveTo>
                    <a:lnTo>
                      <a:pt x="630114" y="0"/>
                    </a:lnTo>
                    <a:lnTo>
                      <a:pt x="630114" y="590752"/>
                    </a:lnTo>
                    <a:lnTo>
                      <a:pt x="0" y="59075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260959"/>
                <a:ext cx="779815" cy="659585"/>
              </a:xfrm>
              <a:custGeom>
                <a:avLst/>
                <a:gdLst/>
                <a:ahLst/>
                <a:cxnLst/>
                <a:rect l="l" t="t" r="r" b="b"/>
                <a:pathLst>
                  <a:path w="779815" h="659585">
                    <a:moveTo>
                      <a:pt x="0" y="0"/>
                    </a:moveTo>
                    <a:lnTo>
                      <a:pt x="779815" y="0"/>
                    </a:lnTo>
                    <a:lnTo>
                      <a:pt x="779815" y="659585"/>
                    </a:lnTo>
                    <a:lnTo>
                      <a:pt x="0" y="6595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13B8BB-2BC8-C106-578E-FF2698932576}"/>
              </a:ext>
            </a:extLst>
          </p:cNvPr>
          <p:cNvGrpSpPr/>
          <p:nvPr/>
        </p:nvGrpSpPr>
        <p:grpSpPr>
          <a:xfrm>
            <a:off x="5830313" y="5924538"/>
            <a:ext cx="1270800" cy="1270800"/>
            <a:chOff x="5830313" y="5924538"/>
            <a:chExt cx="1270800" cy="1270800"/>
          </a:xfrm>
        </p:grpSpPr>
        <p:grpSp>
          <p:nvGrpSpPr>
            <p:cNvPr id="11" name="Group 11"/>
            <p:cNvGrpSpPr/>
            <p:nvPr/>
          </p:nvGrpSpPr>
          <p:grpSpPr>
            <a:xfrm>
              <a:off x="5830313" y="5924538"/>
              <a:ext cx="1270800" cy="1270800"/>
              <a:chOff x="0" y="0"/>
              <a:chExt cx="1694400" cy="1694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9" name="Freeform 19"/>
            <p:cNvSpPr/>
            <p:nvPr/>
          </p:nvSpPr>
          <p:spPr>
            <a:xfrm>
              <a:off x="5918599" y="6012824"/>
              <a:ext cx="1094228" cy="1094228"/>
            </a:xfrm>
            <a:custGeom>
              <a:avLst/>
              <a:gdLst/>
              <a:ahLst/>
              <a:cxnLst/>
              <a:rect l="l" t="t" r="r" b="b"/>
              <a:pathLst>
                <a:path w="1094228" h="1094228">
                  <a:moveTo>
                    <a:pt x="0" y="0"/>
                  </a:moveTo>
                  <a:lnTo>
                    <a:pt x="1094227" y="0"/>
                  </a:lnTo>
                  <a:lnTo>
                    <a:pt x="1094227" y="1094227"/>
                  </a:lnTo>
                  <a:lnTo>
                    <a:pt x="0" y="1094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Future Work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90275" y="3697400"/>
            <a:ext cx="4960350" cy="145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444953"/>
                </a:solidFill>
                <a:latin typeface="Arimo"/>
              </a:rPr>
              <a:t>Assembling more balanced, representative datasets with better quality videos.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60963" y="3697400"/>
            <a:ext cx="4960350" cy="145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444953"/>
                </a:solidFill>
                <a:latin typeface="Arimo"/>
              </a:rPr>
              <a:t>Integrating emotion recognition of different modalities such as speech and text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97338" y="6720287"/>
            <a:ext cx="4960350" cy="145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444953"/>
                </a:solidFill>
                <a:latin typeface="Arimo"/>
              </a:rPr>
              <a:t>Fine-tuning the model and adjusting it to improve detecting accuracy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90275" y="3006992"/>
            <a:ext cx="4960350" cy="72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 dirty="0">
                <a:solidFill>
                  <a:srgbClr val="444953"/>
                </a:solidFill>
                <a:latin typeface="EB Garamond Bold"/>
              </a:rPr>
              <a:t>Datasets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60967" y="3006992"/>
            <a:ext cx="4960350" cy="72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>
                <a:solidFill>
                  <a:srgbClr val="444953"/>
                </a:solidFill>
                <a:latin typeface="EB Garamond Bold"/>
              </a:rPr>
              <a:t>Multi-Modality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97338" y="6029729"/>
            <a:ext cx="4960350" cy="72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>
                <a:solidFill>
                  <a:srgbClr val="444953"/>
                </a:solidFill>
                <a:latin typeface="EB Garamond Bold"/>
              </a:rPr>
              <a:t>Model Refinement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B8A7B-00B6-8953-5CE3-1728701759A2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9070292">
            <a:off x="5976737" y="9560865"/>
            <a:ext cx="6334532" cy="4206496"/>
          </a:xfrm>
          <a:custGeom>
            <a:avLst/>
            <a:gdLst/>
            <a:ahLst/>
            <a:cxnLst/>
            <a:rect l="l" t="t" r="r" b="b"/>
            <a:pathLst>
              <a:path w="6334532" h="4206496">
                <a:moveTo>
                  <a:pt x="0" y="0"/>
                </a:moveTo>
                <a:lnTo>
                  <a:pt x="6334532" y="0"/>
                </a:lnTo>
                <a:lnTo>
                  <a:pt x="6334532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39784" y="5747900"/>
            <a:ext cx="4483096" cy="4206498"/>
          </a:xfrm>
          <a:custGeom>
            <a:avLst/>
            <a:gdLst/>
            <a:ahLst/>
            <a:cxnLst/>
            <a:rect l="l" t="t" r="r" b="b"/>
            <a:pathLst>
              <a:path w="4483096" h="4206498">
                <a:moveTo>
                  <a:pt x="0" y="0"/>
                </a:moveTo>
                <a:lnTo>
                  <a:pt x="4483096" y="0"/>
                </a:lnTo>
                <a:lnTo>
                  <a:pt x="4483096" y="4206498"/>
                </a:lnTo>
                <a:lnTo>
                  <a:pt x="0" y="4206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46756">
            <a:off x="14369938" y="7742750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0" y="0"/>
                </a:moveTo>
                <a:lnTo>
                  <a:pt x="7277252" y="0"/>
                </a:lnTo>
                <a:lnTo>
                  <a:pt x="7277252" y="4206500"/>
                </a:lnTo>
                <a:lnTo>
                  <a:pt x="0" y="4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15256" y="-122170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84748" y="9846000"/>
            <a:ext cx="1769000" cy="1718352"/>
          </a:xfrm>
          <a:custGeom>
            <a:avLst/>
            <a:gdLst/>
            <a:ahLst/>
            <a:cxnLst/>
            <a:rect l="l" t="t" r="r" b="b"/>
            <a:pathLst>
              <a:path w="1769000" h="1718352">
                <a:moveTo>
                  <a:pt x="0" y="0"/>
                </a:moveTo>
                <a:lnTo>
                  <a:pt x="1769000" y="0"/>
                </a:lnTo>
                <a:lnTo>
                  <a:pt x="1769000" y="1718352"/>
                </a:lnTo>
                <a:lnTo>
                  <a:pt x="0" y="17183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986438">
            <a:off x="12606002" y="-653942"/>
            <a:ext cx="7478226" cy="3000184"/>
          </a:xfrm>
          <a:custGeom>
            <a:avLst/>
            <a:gdLst/>
            <a:ahLst/>
            <a:cxnLst/>
            <a:rect l="l" t="t" r="r" b="b"/>
            <a:pathLst>
              <a:path w="7478226" h="3000184">
                <a:moveTo>
                  <a:pt x="0" y="0"/>
                </a:moveTo>
                <a:lnTo>
                  <a:pt x="7478226" y="0"/>
                </a:lnTo>
                <a:lnTo>
                  <a:pt x="7478226" y="3000184"/>
                </a:lnTo>
                <a:lnTo>
                  <a:pt x="0" y="3000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02996" y="-1463424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359412">
            <a:off x="4222086" y="-5633928"/>
            <a:ext cx="7577796" cy="8250548"/>
          </a:xfrm>
          <a:custGeom>
            <a:avLst/>
            <a:gdLst/>
            <a:ahLst/>
            <a:cxnLst/>
            <a:rect l="l" t="t" r="r" b="b"/>
            <a:pathLst>
              <a:path w="7577796" h="8250548">
                <a:moveTo>
                  <a:pt x="0" y="0"/>
                </a:moveTo>
                <a:lnTo>
                  <a:pt x="7577796" y="0"/>
                </a:lnTo>
                <a:lnTo>
                  <a:pt x="7577796" y="8250548"/>
                </a:lnTo>
                <a:lnTo>
                  <a:pt x="0" y="82505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References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425" y="2219433"/>
            <a:ext cx="14466150" cy="724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35"/>
              </a:lnSpc>
              <a:buFont typeface="Arial"/>
              <a:buChar char="•"/>
            </a:pPr>
            <a:r>
              <a:rPr lang="en-US" sz="2199" dirty="0">
                <a:solidFill>
                  <a:srgbClr val="444953"/>
                </a:solidFill>
                <a:latin typeface="Arimo"/>
              </a:rPr>
              <a:t>Heather Chen and Kathleen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Magramo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. </a:t>
            </a:r>
            <a:r>
              <a:rPr lang="en-US" sz="2199" i="1" dirty="0">
                <a:solidFill>
                  <a:srgbClr val="444953"/>
                </a:solidFill>
                <a:latin typeface="Arimo"/>
              </a:rPr>
              <a:t>Finance worker pays out $25 million after video call with deepfake “chief financial officer”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Feb 2024.</a:t>
            </a:r>
          </a:p>
          <a:p>
            <a:pPr algn="l">
              <a:lnSpc>
                <a:spcPts val="1517"/>
              </a:lnSpc>
            </a:pPr>
            <a:endParaRPr lang="en-US" sz="2199" dirty="0">
              <a:solidFill>
                <a:srgbClr val="444953"/>
              </a:solidFill>
              <a:latin typeface="Arimo"/>
            </a:endParaRPr>
          </a:p>
          <a:p>
            <a:pPr marL="474979" lvl="1" indent="-237490" algn="l">
              <a:lnSpc>
                <a:spcPts val="3035"/>
              </a:lnSpc>
              <a:buFont typeface="Arial"/>
              <a:buChar char="•"/>
            </a:pPr>
            <a:r>
              <a:rPr lang="en-US" sz="2199" dirty="0">
                <a:solidFill>
                  <a:srgbClr val="444953"/>
                </a:solidFill>
                <a:latin typeface="Arimo"/>
              </a:rPr>
              <a:t>Trisha Mittal,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Uttaran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 Bhattacharya, Rohan Chandra, Aniket Bera, and Dinesh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Manocha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. </a:t>
            </a:r>
            <a:r>
              <a:rPr lang="en-US" sz="2199" i="1" dirty="0">
                <a:solidFill>
                  <a:srgbClr val="444953"/>
                </a:solidFill>
                <a:latin typeface="Arimo"/>
              </a:rPr>
              <a:t>Emotions don’t lie: An audio-visual deepfake detection method using affective cues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. In Proceedings of the </a:t>
            </a:r>
            <a:r>
              <a:rPr lang="en-US" sz="2199" i="1" dirty="0">
                <a:solidFill>
                  <a:srgbClr val="444953"/>
                </a:solidFill>
                <a:latin typeface="Arimo"/>
              </a:rPr>
              <a:t>28th ACM International Conference on Multimedia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MM’20, page 2823–2832, New York, NY, USA, 2020. Association for Computing Machinery.</a:t>
            </a:r>
          </a:p>
          <a:p>
            <a:pPr algn="l">
              <a:lnSpc>
                <a:spcPts val="1517"/>
              </a:lnSpc>
            </a:pPr>
            <a:endParaRPr lang="en-US" sz="2199" dirty="0">
              <a:solidFill>
                <a:srgbClr val="444953"/>
              </a:solidFill>
              <a:latin typeface="Arimo"/>
            </a:endParaRPr>
          </a:p>
          <a:p>
            <a:pPr marL="474979" lvl="1" indent="-237490" algn="l">
              <a:lnSpc>
                <a:spcPts val="3035"/>
              </a:lnSpc>
              <a:buFont typeface="Arial"/>
              <a:buChar char="•"/>
            </a:pPr>
            <a:r>
              <a:rPr lang="en-US" sz="2199" dirty="0">
                <a:solidFill>
                  <a:srgbClr val="444953"/>
                </a:solidFill>
                <a:latin typeface="Arimo"/>
              </a:rPr>
              <a:t>Brian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Hosler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Davide Salvi, Anthony Murray, Fabio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Antonacci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Paolo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Bestagini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Stefano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Tubaro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and Matthew C.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Stamm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. </a:t>
            </a:r>
            <a:r>
              <a:rPr lang="en-US" sz="2199" i="1" dirty="0">
                <a:solidFill>
                  <a:srgbClr val="444953"/>
                </a:solidFill>
                <a:latin typeface="Arimo"/>
              </a:rPr>
              <a:t>Do deepfakes feel emotions? a semantic approach to detecting deepfakes via emotional inconsistencies. 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In Proceedings of the </a:t>
            </a:r>
            <a:r>
              <a:rPr lang="en-US" sz="2199" i="1" dirty="0">
                <a:solidFill>
                  <a:srgbClr val="444953"/>
                </a:solidFill>
                <a:latin typeface="Arimo"/>
              </a:rPr>
              <a:t>IEEE/CVF Conference on Computer Vision and Pattern Recognition (CVPR) Workshops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pages 1013–1022, June 2021</a:t>
            </a:r>
          </a:p>
          <a:p>
            <a:pPr algn="l">
              <a:lnSpc>
                <a:spcPts val="1517"/>
              </a:lnSpc>
            </a:pPr>
            <a:endParaRPr lang="en-US" sz="2199" dirty="0">
              <a:solidFill>
                <a:srgbClr val="444953"/>
              </a:solidFill>
              <a:latin typeface="Arimo"/>
            </a:endParaRPr>
          </a:p>
          <a:p>
            <a:pPr marL="474979" lvl="1" indent="-237490" algn="l">
              <a:lnSpc>
                <a:spcPts val="3035"/>
              </a:lnSpc>
              <a:buFont typeface="Arial"/>
              <a:buChar char="•"/>
            </a:pPr>
            <a:r>
              <a:rPr lang="en-US" sz="2199" dirty="0">
                <a:solidFill>
                  <a:srgbClr val="444953"/>
                </a:solidFill>
                <a:latin typeface="Arimo"/>
              </a:rPr>
              <a:t>Amr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Megahed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Qi Han, and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Sondos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Fadl</a:t>
            </a:r>
            <a:r>
              <a:rPr lang="en-US" sz="2199" i="1" dirty="0">
                <a:solidFill>
                  <a:srgbClr val="444953"/>
                </a:solidFill>
                <a:latin typeface="Arimo"/>
              </a:rPr>
              <a:t>. Exposing deepfake using fusion of deep-learned and hand-crafted features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. Multimedia Tools and Applications, 83:1–21, 09 2023.</a:t>
            </a:r>
          </a:p>
          <a:p>
            <a:pPr algn="l">
              <a:lnSpc>
                <a:spcPts val="1517"/>
              </a:lnSpc>
            </a:pPr>
            <a:endParaRPr lang="en-US" sz="2199" dirty="0">
              <a:solidFill>
                <a:srgbClr val="444953"/>
              </a:solidFill>
              <a:latin typeface="Arimo"/>
            </a:endParaRPr>
          </a:p>
          <a:p>
            <a:pPr marL="474979" lvl="1" indent="-237490" algn="l">
              <a:lnSpc>
                <a:spcPts val="3035"/>
              </a:lnSpc>
              <a:buFont typeface="Arial"/>
              <a:buChar char="•"/>
            </a:pPr>
            <a:r>
              <a:rPr lang="en-US" sz="2199" dirty="0">
                <a:solidFill>
                  <a:srgbClr val="444953"/>
                </a:solidFill>
                <a:latin typeface="Arimo"/>
              </a:rPr>
              <a:t>Ben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Pflaum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Nicole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Baram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Cristian Canton Ferrer, Brian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Dolhansky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Russ Howes. </a:t>
            </a:r>
            <a:r>
              <a:rPr lang="en-US" sz="2199" i="1" dirty="0">
                <a:solidFill>
                  <a:srgbClr val="444953"/>
                </a:solidFill>
                <a:latin typeface="Arimo"/>
              </a:rPr>
              <a:t>The Deepfake Detection Challenge (DFDC) preview dataset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2019.</a:t>
            </a:r>
          </a:p>
          <a:p>
            <a:pPr algn="l">
              <a:lnSpc>
                <a:spcPts val="1517"/>
              </a:lnSpc>
            </a:pPr>
            <a:endParaRPr lang="en-US" sz="2199" dirty="0">
              <a:solidFill>
                <a:srgbClr val="444953"/>
              </a:solidFill>
              <a:latin typeface="Arimo"/>
            </a:endParaRPr>
          </a:p>
          <a:p>
            <a:pPr marL="474979" lvl="1" indent="-237490" algn="l">
              <a:lnSpc>
                <a:spcPts val="3035"/>
              </a:lnSpc>
              <a:buFont typeface="Arial"/>
              <a:buChar char="•"/>
            </a:pPr>
            <a:r>
              <a:rPr lang="en-US" sz="2199" dirty="0">
                <a:solidFill>
                  <a:srgbClr val="444953"/>
                </a:solidFill>
                <a:latin typeface="Arimo"/>
              </a:rPr>
              <a:t>Madhur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Chhajed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. </a:t>
            </a:r>
            <a:r>
              <a:rPr lang="en-US" sz="2199" i="1" dirty="0">
                <a:solidFill>
                  <a:srgbClr val="444953"/>
                </a:solidFill>
                <a:latin typeface="Arimo"/>
              </a:rPr>
              <a:t>Feedback system using facial emotion recognition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Dec 2020</a:t>
            </a:r>
          </a:p>
          <a:p>
            <a:pPr algn="l">
              <a:lnSpc>
                <a:spcPts val="1517"/>
              </a:lnSpc>
            </a:pPr>
            <a:endParaRPr lang="en-US" sz="2199" dirty="0">
              <a:solidFill>
                <a:srgbClr val="444953"/>
              </a:solidFill>
              <a:latin typeface="Arimo"/>
            </a:endParaRPr>
          </a:p>
          <a:p>
            <a:pPr marL="474979" lvl="1" indent="-237490" algn="l">
              <a:lnSpc>
                <a:spcPts val="3035"/>
              </a:lnSpc>
              <a:buFont typeface="Arial"/>
              <a:buChar char="•"/>
            </a:pPr>
            <a:r>
              <a:rPr lang="en-US" sz="2199" dirty="0">
                <a:solidFill>
                  <a:srgbClr val="444953"/>
                </a:solidFill>
                <a:latin typeface="Arimo"/>
              </a:rPr>
              <a:t>Christopher </a:t>
            </a:r>
            <a:r>
              <a:rPr lang="en-US" sz="2199" dirty="0" err="1">
                <a:solidFill>
                  <a:srgbClr val="444953"/>
                </a:solidFill>
                <a:latin typeface="Arimo"/>
              </a:rPr>
              <a:t>Olah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. </a:t>
            </a:r>
            <a:r>
              <a:rPr lang="en-US" sz="2199" i="1" dirty="0">
                <a:solidFill>
                  <a:srgbClr val="444953"/>
                </a:solidFill>
                <a:latin typeface="Arimo"/>
              </a:rPr>
              <a:t>Understanding LSTM networks</a:t>
            </a:r>
            <a:r>
              <a:rPr lang="en-US" sz="2199" dirty="0">
                <a:solidFill>
                  <a:srgbClr val="444953"/>
                </a:solidFill>
                <a:latin typeface="Arimo"/>
              </a:rPr>
              <a:t>, Aug 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60038-0C7E-52B6-6C78-F14FD324247D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37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13152" y="176700"/>
            <a:ext cx="3585848" cy="3364600"/>
          </a:xfrm>
          <a:custGeom>
            <a:avLst/>
            <a:gdLst/>
            <a:ahLst/>
            <a:cxnLst/>
            <a:rect l="l" t="t" r="r" b="b"/>
            <a:pathLst>
              <a:path w="3585848" h="3364600">
                <a:moveTo>
                  <a:pt x="0" y="0"/>
                </a:moveTo>
                <a:lnTo>
                  <a:pt x="3585848" y="0"/>
                </a:lnTo>
                <a:lnTo>
                  <a:pt x="3585848" y="3364600"/>
                </a:lnTo>
                <a:lnTo>
                  <a:pt x="0" y="336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5306" y="960719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06302" y="409510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67918" y="-1506724"/>
            <a:ext cx="6387240" cy="4206498"/>
          </a:xfrm>
          <a:custGeom>
            <a:avLst/>
            <a:gdLst/>
            <a:ahLst/>
            <a:cxnLst/>
            <a:rect l="l" t="t" r="r" b="b"/>
            <a:pathLst>
              <a:path w="6387240" h="4206498">
                <a:moveTo>
                  <a:pt x="0" y="0"/>
                </a:moveTo>
                <a:lnTo>
                  <a:pt x="6387240" y="0"/>
                </a:lnTo>
                <a:lnTo>
                  <a:pt x="6387240" y="4206498"/>
                </a:lnTo>
                <a:lnTo>
                  <a:pt x="0" y="4206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46446" y="-607100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462586" y="5023004"/>
            <a:ext cx="9309052" cy="9655096"/>
          </a:xfrm>
          <a:custGeom>
            <a:avLst/>
            <a:gdLst/>
            <a:ahLst/>
            <a:cxnLst/>
            <a:rect l="l" t="t" r="r" b="b"/>
            <a:pathLst>
              <a:path w="9309052" h="9655096">
                <a:moveTo>
                  <a:pt x="0" y="0"/>
                </a:moveTo>
                <a:lnTo>
                  <a:pt x="9309052" y="0"/>
                </a:lnTo>
                <a:lnTo>
                  <a:pt x="9309052" y="9655096"/>
                </a:lnTo>
                <a:lnTo>
                  <a:pt x="0" y="96550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019818">
            <a:off x="15724646" y="4474196"/>
            <a:ext cx="6334528" cy="4206496"/>
          </a:xfrm>
          <a:custGeom>
            <a:avLst/>
            <a:gdLst/>
            <a:ahLst/>
            <a:cxnLst/>
            <a:rect l="l" t="t" r="r" b="b"/>
            <a:pathLst>
              <a:path w="6334528" h="4206496">
                <a:moveTo>
                  <a:pt x="0" y="0"/>
                </a:moveTo>
                <a:lnTo>
                  <a:pt x="6334528" y="0"/>
                </a:lnTo>
                <a:lnTo>
                  <a:pt x="6334528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23448" y="-2318850"/>
            <a:ext cx="5782854" cy="3342700"/>
          </a:xfrm>
          <a:custGeom>
            <a:avLst/>
            <a:gdLst/>
            <a:ahLst/>
            <a:cxnLst/>
            <a:rect l="l" t="t" r="r" b="b"/>
            <a:pathLst>
              <a:path w="5782854" h="3342700">
                <a:moveTo>
                  <a:pt x="0" y="0"/>
                </a:moveTo>
                <a:lnTo>
                  <a:pt x="5782854" y="0"/>
                </a:lnTo>
                <a:lnTo>
                  <a:pt x="5782854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787325" y="3184679"/>
            <a:ext cx="8713350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444953"/>
                </a:solidFill>
                <a:latin typeface="EB Garamond Bold"/>
              </a:rPr>
              <a:t>Any Questions?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13152" y="176700"/>
            <a:ext cx="3585848" cy="3364600"/>
          </a:xfrm>
          <a:custGeom>
            <a:avLst/>
            <a:gdLst/>
            <a:ahLst/>
            <a:cxnLst/>
            <a:rect l="l" t="t" r="r" b="b"/>
            <a:pathLst>
              <a:path w="3585848" h="3364600">
                <a:moveTo>
                  <a:pt x="0" y="0"/>
                </a:moveTo>
                <a:lnTo>
                  <a:pt x="3585848" y="0"/>
                </a:lnTo>
                <a:lnTo>
                  <a:pt x="3585848" y="3364600"/>
                </a:lnTo>
                <a:lnTo>
                  <a:pt x="0" y="336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5306" y="960719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06302" y="409510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67918" y="-1506724"/>
            <a:ext cx="6387240" cy="4206498"/>
          </a:xfrm>
          <a:custGeom>
            <a:avLst/>
            <a:gdLst/>
            <a:ahLst/>
            <a:cxnLst/>
            <a:rect l="l" t="t" r="r" b="b"/>
            <a:pathLst>
              <a:path w="6387240" h="4206498">
                <a:moveTo>
                  <a:pt x="0" y="0"/>
                </a:moveTo>
                <a:lnTo>
                  <a:pt x="6387240" y="0"/>
                </a:lnTo>
                <a:lnTo>
                  <a:pt x="6387240" y="4206498"/>
                </a:lnTo>
                <a:lnTo>
                  <a:pt x="0" y="4206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46446" y="-607100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462586" y="5023004"/>
            <a:ext cx="9309052" cy="9655096"/>
          </a:xfrm>
          <a:custGeom>
            <a:avLst/>
            <a:gdLst/>
            <a:ahLst/>
            <a:cxnLst/>
            <a:rect l="l" t="t" r="r" b="b"/>
            <a:pathLst>
              <a:path w="9309052" h="9655096">
                <a:moveTo>
                  <a:pt x="0" y="0"/>
                </a:moveTo>
                <a:lnTo>
                  <a:pt x="9309052" y="0"/>
                </a:lnTo>
                <a:lnTo>
                  <a:pt x="9309052" y="9655096"/>
                </a:lnTo>
                <a:lnTo>
                  <a:pt x="0" y="96550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019818">
            <a:off x="15724646" y="4474196"/>
            <a:ext cx="6334528" cy="4206496"/>
          </a:xfrm>
          <a:custGeom>
            <a:avLst/>
            <a:gdLst/>
            <a:ahLst/>
            <a:cxnLst/>
            <a:rect l="l" t="t" r="r" b="b"/>
            <a:pathLst>
              <a:path w="6334528" h="4206496">
                <a:moveTo>
                  <a:pt x="0" y="0"/>
                </a:moveTo>
                <a:lnTo>
                  <a:pt x="6334528" y="0"/>
                </a:lnTo>
                <a:lnTo>
                  <a:pt x="6334528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23448" y="-2318850"/>
            <a:ext cx="5782854" cy="3342700"/>
          </a:xfrm>
          <a:custGeom>
            <a:avLst/>
            <a:gdLst/>
            <a:ahLst/>
            <a:cxnLst/>
            <a:rect l="l" t="t" r="r" b="b"/>
            <a:pathLst>
              <a:path w="5782854" h="3342700">
                <a:moveTo>
                  <a:pt x="0" y="0"/>
                </a:moveTo>
                <a:lnTo>
                  <a:pt x="5782854" y="0"/>
                </a:lnTo>
                <a:lnTo>
                  <a:pt x="5782854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787301" y="3531775"/>
            <a:ext cx="871335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444953"/>
                </a:solidFill>
                <a:latin typeface="EB Garamond Bold"/>
              </a:rPr>
              <a:t>Thank You!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87301" y="6155352"/>
            <a:ext cx="8713350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444953"/>
                </a:solidFill>
                <a:latin typeface="Arimo"/>
              </a:rPr>
              <a:t>Presented By: Zeina Hezzah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7666905" flipH="1">
            <a:off x="-343526" y="6632294"/>
            <a:ext cx="7982246" cy="8690908"/>
          </a:xfrm>
          <a:custGeom>
            <a:avLst/>
            <a:gdLst/>
            <a:ahLst/>
            <a:cxnLst/>
            <a:rect l="l" t="t" r="r" b="b"/>
            <a:pathLst>
              <a:path w="7982246" h="8690908">
                <a:moveTo>
                  <a:pt x="7982246" y="0"/>
                </a:moveTo>
                <a:lnTo>
                  <a:pt x="0" y="0"/>
                </a:lnTo>
                <a:lnTo>
                  <a:pt x="0" y="8690908"/>
                </a:lnTo>
                <a:lnTo>
                  <a:pt x="7982246" y="8690908"/>
                </a:lnTo>
                <a:lnTo>
                  <a:pt x="798224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-3560968" y="-4131900"/>
            <a:ext cx="7982240" cy="8690904"/>
          </a:xfrm>
          <a:custGeom>
            <a:avLst/>
            <a:gdLst/>
            <a:ahLst/>
            <a:cxnLst/>
            <a:rect l="l" t="t" r="r" b="b"/>
            <a:pathLst>
              <a:path w="7982240" h="8690904">
                <a:moveTo>
                  <a:pt x="7982240" y="0"/>
                </a:moveTo>
                <a:lnTo>
                  <a:pt x="0" y="0"/>
                </a:lnTo>
                <a:lnTo>
                  <a:pt x="0" y="8690904"/>
                </a:lnTo>
                <a:lnTo>
                  <a:pt x="7982240" y="8690904"/>
                </a:lnTo>
                <a:lnTo>
                  <a:pt x="798224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9927682" y="-100739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613369" flipH="1">
            <a:off x="498200" y="7473654"/>
            <a:ext cx="2641780" cy="1764450"/>
          </a:xfrm>
          <a:custGeom>
            <a:avLst/>
            <a:gdLst/>
            <a:ahLst/>
            <a:cxnLst/>
            <a:rect l="l" t="t" r="r" b="b"/>
            <a:pathLst>
              <a:path w="2641780" h="1764450">
                <a:moveTo>
                  <a:pt x="2641780" y="0"/>
                </a:moveTo>
                <a:lnTo>
                  <a:pt x="0" y="0"/>
                </a:lnTo>
                <a:lnTo>
                  <a:pt x="0" y="1764450"/>
                </a:lnTo>
                <a:lnTo>
                  <a:pt x="2641780" y="1764450"/>
                </a:lnTo>
                <a:lnTo>
                  <a:pt x="264178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840043" flipH="1">
            <a:off x="-211702" y="-18970"/>
            <a:ext cx="4725752" cy="3112300"/>
          </a:xfrm>
          <a:custGeom>
            <a:avLst/>
            <a:gdLst/>
            <a:ahLst/>
            <a:cxnLst/>
            <a:rect l="l" t="t" r="r" b="b"/>
            <a:pathLst>
              <a:path w="4725752" h="3112300">
                <a:moveTo>
                  <a:pt x="4725752" y="0"/>
                </a:moveTo>
                <a:lnTo>
                  <a:pt x="0" y="0"/>
                </a:lnTo>
                <a:lnTo>
                  <a:pt x="0" y="3112300"/>
                </a:lnTo>
                <a:lnTo>
                  <a:pt x="4725752" y="3112300"/>
                </a:lnTo>
                <a:lnTo>
                  <a:pt x="472575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H="1">
            <a:off x="8813348" y="-668670"/>
            <a:ext cx="1593200" cy="1764448"/>
          </a:xfrm>
          <a:custGeom>
            <a:avLst/>
            <a:gdLst/>
            <a:ahLst/>
            <a:cxnLst/>
            <a:rect l="l" t="t" r="r" b="b"/>
            <a:pathLst>
              <a:path w="1593200" h="1764448">
                <a:moveTo>
                  <a:pt x="1593200" y="0"/>
                </a:moveTo>
                <a:lnTo>
                  <a:pt x="0" y="0"/>
                </a:lnTo>
                <a:lnTo>
                  <a:pt x="0" y="1764448"/>
                </a:lnTo>
                <a:lnTo>
                  <a:pt x="1593200" y="1764448"/>
                </a:lnTo>
                <a:lnTo>
                  <a:pt x="159320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799956" flipH="1">
            <a:off x="-3915300" y="1714018"/>
            <a:ext cx="6111700" cy="4199170"/>
          </a:xfrm>
          <a:custGeom>
            <a:avLst/>
            <a:gdLst/>
            <a:ahLst/>
            <a:cxnLst/>
            <a:rect l="l" t="t" r="r" b="b"/>
            <a:pathLst>
              <a:path w="6111700" h="4199170">
                <a:moveTo>
                  <a:pt x="6111700" y="0"/>
                </a:moveTo>
                <a:lnTo>
                  <a:pt x="0" y="0"/>
                </a:lnTo>
                <a:lnTo>
                  <a:pt x="0" y="4199170"/>
                </a:lnTo>
                <a:lnTo>
                  <a:pt x="6111700" y="4199170"/>
                </a:lnTo>
                <a:lnTo>
                  <a:pt x="6111700" y="0"/>
                </a:lnTo>
                <a:close/>
              </a:path>
            </a:pathLst>
          </a:custGeom>
          <a:blipFill>
            <a:blip r:embed="rId9"/>
            <a:stretch>
              <a:fillRect l="-9431" r="-9431"/>
            </a:stretch>
          </a:blipFill>
        </p:spPr>
      </p:sp>
      <p:sp>
        <p:nvSpPr>
          <p:cNvPr id="10" name="Freeform 10"/>
          <p:cNvSpPr/>
          <p:nvPr/>
        </p:nvSpPr>
        <p:spPr>
          <a:xfrm rot="7392123" flipH="1">
            <a:off x="13323836" y="7979836"/>
            <a:ext cx="9029006" cy="5995798"/>
          </a:xfrm>
          <a:custGeom>
            <a:avLst/>
            <a:gdLst/>
            <a:ahLst/>
            <a:cxnLst/>
            <a:rect l="l" t="t" r="r" b="b"/>
            <a:pathLst>
              <a:path w="9029006" h="5995798">
                <a:moveTo>
                  <a:pt x="9029006" y="0"/>
                </a:moveTo>
                <a:lnTo>
                  <a:pt x="0" y="0"/>
                </a:lnTo>
                <a:lnTo>
                  <a:pt x="0" y="5995798"/>
                </a:lnTo>
                <a:lnTo>
                  <a:pt x="9029006" y="5995798"/>
                </a:lnTo>
                <a:lnTo>
                  <a:pt x="9029006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 flipH="1">
            <a:off x="13457346" y="-4314318"/>
            <a:ext cx="6981550" cy="7241096"/>
          </a:xfrm>
          <a:custGeom>
            <a:avLst/>
            <a:gdLst/>
            <a:ahLst/>
            <a:cxnLst/>
            <a:rect l="l" t="t" r="r" b="b"/>
            <a:pathLst>
              <a:path w="6981550" h="7241096">
                <a:moveTo>
                  <a:pt x="6981550" y="0"/>
                </a:moveTo>
                <a:lnTo>
                  <a:pt x="0" y="0"/>
                </a:lnTo>
                <a:lnTo>
                  <a:pt x="0" y="7241096"/>
                </a:lnTo>
                <a:lnTo>
                  <a:pt x="6981550" y="7241096"/>
                </a:lnTo>
                <a:lnTo>
                  <a:pt x="698155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50450" y="2706281"/>
            <a:ext cx="11587101" cy="4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5"/>
              </a:lnSpc>
            </a:pPr>
            <a:r>
              <a:rPr lang="en-US" sz="12062">
                <a:solidFill>
                  <a:srgbClr val="444953"/>
                </a:solidFill>
                <a:latin typeface="EB Garamond Bold"/>
              </a:rPr>
              <a:t>Supplementary Slides</a:t>
            </a:r>
          </a:p>
        </p:txBody>
      </p:sp>
      <p:sp>
        <p:nvSpPr>
          <p:cNvPr id="13" name="Freeform 13"/>
          <p:cNvSpPr/>
          <p:nvPr/>
        </p:nvSpPr>
        <p:spPr>
          <a:xfrm rot="8542753" flipH="1">
            <a:off x="11765224" y="6683188"/>
            <a:ext cx="6404404" cy="2569374"/>
          </a:xfrm>
          <a:custGeom>
            <a:avLst/>
            <a:gdLst/>
            <a:ahLst/>
            <a:cxnLst/>
            <a:rect l="l" t="t" r="r" b="b"/>
            <a:pathLst>
              <a:path w="6404404" h="2569374">
                <a:moveTo>
                  <a:pt x="6404404" y="0"/>
                </a:moveTo>
                <a:lnTo>
                  <a:pt x="0" y="0"/>
                </a:lnTo>
                <a:lnTo>
                  <a:pt x="0" y="2569374"/>
                </a:lnTo>
                <a:lnTo>
                  <a:pt x="6404404" y="2569374"/>
                </a:lnTo>
                <a:lnTo>
                  <a:pt x="6404404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21042" y="1209566"/>
            <a:ext cx="14645915" cy="101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What are deepfakes?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93979" y="6605375"/>
            <a:ext cx="12312458" cy="156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hyper-realistic synthetic media that have been digitally manipulated to depict people saying and doing things that never actually happened through facial or speech manipulation.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4669" y="3262366"/>
            <a:ext cx="14258662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64728D"/>
                </a:solidFill>
                <a:latin typeface="Arimo"/>
              </a:rPr>
              <a:t>using</a:t>
            </a:r>
            <a:r>
              <a:rPr lang="en-US" sz="5000">
                <a:solidFill>
                  <a:srgbClr val="64728D"/>
                </a:solidFill>
                <a:latin typeface="Arimo Bold"/>
              </a:rPr>
              <a:t> </a:t>
            </a:r>
            <a:r>
              <a:rPr lang="en-US" sz="5000">
                <a:solidFill>
                  <a:srgbClr val="E48748"/>
                </a:solidFill>
                <a:latin typeface="Arimo Bold"/>
              </a:rPr>
              <a:t>Deep</a:t>
            </a:r>
            <a:r>
              <a:rPr lang="en-US" sz="5000">
                <a:solidFill>
                  <a:srgbClr val="64728D"/>
                </a:solidFill>
                <a:latin typeface="Arimo Bold"/>
              </a:rPr>
              <a:t> Learning </a:t>
            </a:r>
            <a:r>
              <a:rPr lang="en-US" sz="5000">
                <a:solidFill>
                  <a:srgbClr val="64728D"/>
                </a:solidFill>
                <a:latin typeface="Arimo"/>
              </a:rPr>
              <a:t>to create </a:t>
            </a:r>
            <a:r>
              <a:rPr lang="en-US" sz="5000">
                <a:solidFill>
                  <a:srgbClr val="E48748"/>
                </a:solidFill>
                <a:latin typeface="Arimo Bold"/>
              </a:rPr>
              <a:t>Fake</a:t>
            </a:r>
            <a:r>
              <a:rPr lang="en-US" sz="5000">
                <a:solidFill>
                  <a:srgbClr val="64728D"/>
                </a:solidFill>
                <a:latin typeface="Arimo Bold"/>
              </a:rPr>
              <a:t> media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50208" y="5019675"/>
            <a:ext cx="1447403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E48748"/>
                </a:solidFill>
                <a:latin typeface="Arimo Bold"/>
              </a:rPr>
              <a:t>Fake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46131" y="5019675"/>
            <a:ext cx="2487593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E48748"/>
                </a:solidFill>
                <a:latin typeface="Arimo Bold"/>
              </a:rPr>
              <a:t>Deep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71C63-0433-A8C9-12D6-1E607C2E59EC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727859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968966" y="4632207"/>
            <a:ext cx="2221364" cy="4079685"/>
            <a:chOff x="0" y="0"/>
            <a:chExt cx="585050" cy="10744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5050" cy="1074485"/>
            </a:xfrm>
            <a:custGeom>
              <a:avLst/>
              <a:gdLst/>
              <a:ahLst/>
              <a:cxnLst/>
              <a:rect l="l" t="t" r="r" b="b"/>
              <a:pathLst>
                <a:path w="585050" h="1074485">
                  <a:moveTo>
                    <a:pt x="177746" y="0"/>
                  </a:moveTo>
                  <a:lnTo>
                    <a:pt x="407305" y="0"/>
                  </a:lnTo>
                  <a:cubicBezTo>
                    <a:pt x="505471" y="0"/>
                    <a:pt x="585050" y="79579"/>
                    <a:pt x="585050" y="177746"/>
                  </a:cubicBezTo>
                  <a:lnTo>
                    <a:pt x="585050" y="896739"/>
                  </a:lnTo>
                  <a:cubicBezTo>
                    <a:pt x="585050" y="943880"/>
                    <a:pt x="566324" y="989091"/>
                    <a:pt x="532990" y="1022425"/>
                  </a:cubicBezTo>
                  <a:cubicBezTo>
                    <a:pt x="499656" y="1055758"/>
                    <a:pt x="454446" y="1074485"/>
                    <a:pt x="407305" y="1074485"/>
                  </a:cubicBezTo>
                  <a:lnTo>
                    <a:pt x="177746" y="1074485"/>
                  </a:lnTo>
                  <a:cubicBezTo>
                    <a:pt x="79579" y="1074485"/>
                    <a:pt x="0" y="994906"/>
                    <a:pt x="0" y="896739"/>
                  </a:cubicBezTo>
                  <a:lnTo>
                    <a:pt x="0" y="177746"/>
                  </a:lnTo>
                  <a:cubicBezTo>
                    <a:pt x="0" y="79579"/>
                    <a:pt x="79579" y="0"/>
                    <a:pt x="177746" y="0"/>
                  </a:cubicBezTo>
                  <a:close/>
                </a:path>
              </a:pathLst>
            </a:custGeom>
            <a:solidFill>
              <a:srgbClr val="6B809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85050" cy="1150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mo Bold"/>
                </a:rPr>
                <a:t>Deep Learning Model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21042" y="5646399"/>
            <a:ext cx="3913883" cy="2051301"/>
          </a:xfrm>
          <a:custGeom>
            <a:avLst/>
            <a:gdLst/>
            <a:ahLst/>
            <a:cxnLst/>
            <a:rect l="l" t="t" r="r" b="b"/>
            <a:pathLst>
              <a:path w="3913883" h="2051301">
                <a:moveTo>
                  <a:pt x="0" y="0"/>
                </a:moveTo>
                <a:lnTo>
                  <a:pt x="3913884" y="0"/>
                </a:lnTo>
                <a:lnTo>
                  <a:pt x="3913884" y="2051302"/>
                </a:lnTo>
                <a:lnTo>
                  <a:pt x="0" y="20513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21042" y="1209566"/>
            <a:ext cx="14645915" cy="101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Detecting Deepfake Videos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21043" y="2498766"/>
            <a:ext cx="1426757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Can the same deep learning techniques used to generate deepfake videos be used to detect them?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628479" y="5337424"/>
            <a:ext cx="1969284" cy="0"/>
          </a:xfrm>
          <a:prstGeom prst="line">
            <a:avLst/>
          </a:prstGeom>
          <a:ln w="114300" cap="flat">
            <a:solidFill>
              <a:srgbClr val="4449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0628479" y="7892376"/>
            <a:ext cx="1969284" cy="0"/>
          </a:xfrm>
          <a:prstGeom prst="line">
            <a:avLst/>
          </a:prstGeom>
          <a:ln w="114300" cap="flat">
            <a:solidFill>
              <a:srgbClr val="4449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5852162" y="6614900"/>
            <a:ext cx="1969284" cy="0"/>
          </a:xfrm>
          <a:prstGeom prst="line">
            <a:avLst/>
          </a:prstGeom>
          <a:ln w="114300" cap="flat">
            <a:solidFill>
              <a:srgbClr val="4449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13035913" y="4849051"/>
            <a:ext cx="149969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E48748"/>
                </a:solidFill>
                <a:latin typeface="Canva Sans Bold"/>
              </a:rPr>
              <a:t>Real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35913" y="7401203"/>
            <a:ext cx="1594487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E48748"/>
                </a:solidFill>
                <a:latin typeface="Canva Sans Bold"/>
              </a:rPr>
              <a:t>Fake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A94E3-7829-34A7-ECA8-BC46F8C7EF24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21085" y="3111752"/>
            <a:ext cx="7022517" cy="4700988"/>
          </a:xfrm>
          <a:custGeom>
            <a:avLst/>
            <a:gdLst/>
            <a:ahLst/>
            <a:cxnLst/>
            <a:rect l="l" t="t" r="r" b="b"/>
            <a:pathLst>
              <a:path w="7022517" h="4700988">
                <a:moveTo>
                  <a:pt x="0" y="0"/>
                </a:moveTo>
                <a:lnTo>
                  <a:pt x="7022518" y="0"/>
                </a:lnTo>
                <a:lnTo>
                  <a:pt x="7022518" y="4700988"/>
                </a:lnTo>
                <a:lnTo>
                  <a:pt x="0" y="4700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744" r="-61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21042" y="1041926"/>
            <a:ext cx="14645915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7000">
                <a:solidFill>
                  <a:srgbClr val="444953"/>
                </a:solidFill>
                <a:latin typeface="EB Garamond Bold"/>
              </a:rPr>
              <a:t>Audio-Based Detection (Conti et al.)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1042" y="2724928"/>
            <a:ext cx="9003811" cy="680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 Bold"/>
              </a:rPr>
              <a:t>Approach: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Transfer-learning model combining Speech Emotion Recognition (SER) and Synthetic Speech Detector (SSD).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Extracted log-mel spectrogram features, processed with 3D CNN, BLSTM, and dense layers.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444953"/>
              </a:solidFill>
              <a:latin typeface="Arimo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 Bold"/>
              </a:rPr>
              <a:t>Performance: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Achieved AUC of 0.98 on multiple datasets.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Robust to audio noise augmentation.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444953"/>
              </a:solidFill>
              <a:latin typeface="Arimo"/>
            </a:endParaRP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444953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97070" y="7463491"/>
            <a:ext cx="487054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44953"/>
                </a:solidFill>
                <a:latin typeface="Arimo"/>
              </a:rPr>
              <a:t>proposed system architecture (Contu et al.)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1807A4-5568-1634-CB21-B738CFBBF939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39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0385">
            <a:off x="12384923" y="5365825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05165" y="2791603"/>
            <a:ext cx="8421649" cy="4189993"/>
          </a:xfrm>
          <a:custGeom>
            <a:avLst/>
            <a:gdLst/>
            <a:ahLst/>
            <a:cxnLst/>
            <a:rect l="l" t="t" r="r" b="b"/>
            <a:pathLst>
              <a:path w="8421649" h="4189993">
                <a:moveTo>
                  <a:pt x="0" y="0"/>
                </a:moveTo>
                <a:lnTo>
                  <a:pt x="8421649" y="0"/>
                </a:lnTo>
                <a:lnTo>
                  <a:pt x="8421649" y="4189993"/>
                </a:lnTo>
                <a:lnTo>
                  <a:pt x="0" y="41899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21042" y="1041926"/>
            <a:ext cx="14645915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7000">
                <a:solidFill>
                  <a:srgbClr val="444953"/>
                </a:solidFill>
                <a:latin typeface="EB Garamond Bold"/>
              </a:rPr>
              <a:t>Visual-Based Detection (Kumar et al.)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21042" y="2724928"/>
            <a:ext cx="6900701" cy="628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 Bold"/>
              </a:rPr>
              <a:t>Approach: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Multi-stream network with five ResNet-18 models.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Cropped facial regions used as input.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444953"/>
              </a:solidFill>
              <a:latin typeface="Arimo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 Bold"/>
              </a:rPr>
              <a:t>Performance: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Mean classification accuracy of 90.40% on FaceForensics dataset.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444953"/>
                </a:solidFill>
                <a:latin typeface="Arimo"/>
              </a:rPr>
              <a:t>Left-sided features and eye region provided better accuracy.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444953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45541" y="7187609"/>
            <a:ext cx="494089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44953"/>
                </a:solidFill>
                <a:latin typeface="Arimo"/>
              </a:rPr>
              <a:t>proposed system architecture (Kumar et al.)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78235-81A9-B8CB-194B-E2CA2918654A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38708">
            <a:off x="-5187232" y="4122902"/>
            <a:ext cx="6334552" cy="6569990"/>
          </a:xfrm>
          <a:custGeom>
            <a:avLst/>
            <a:gdLst/>
            <a:ahLst/>
            <a:cxnLst/>
            <a:rect l="l" t="t" r="r" b="b"/>
            <a:pathLst>
              <a:path w="6334552" h="6569990">
                <a:moveTo>
                  <a:pt x="0" y="0"/>
                </a:moveTo>
                <a:lnTo>
                  <a:pt x="6334552" y="0"/>
                </a:lnTo>
                <a:lnTo>
                  <a:pt x="6334552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935066">
            <a:off x="-3301904" y="8084696"/>
            <a:ext cx="6334538" cy="4206498"/>
          </a:xfrm>
          <a:custGeom>
            <a:avLst/>
            <a:gdLst/>
            <a:ahLst/>
            <a:cxnLst/>
            <a:rect l="l" t="t" r="r" b="b"/>
            <a:pathLst>
              <a:path w="6334538" h="4206498">
                <a:moveTo>
                  <a:pt x="0" y="0"/>
                </a:moveTo>
                <a:lnTo>
                  <a:pt x="6334538" y="0"/>
                </a:lnTo>
                <a:lnTo>
                  <a:pt x="6334538" y="4206498"/>
                </a:lnTo>
                <a:lnTo>
                  <a:pt x="0" y="4206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23052" y="9402750"/>
            <a:ext cx="2087752" cy="1958944"/>
          </a:xfrm>
          <a:custGeom>
            <a:avLst/>
            <a:gdLst/>
            <a:ahLst/>
            <a:cxnLst/>
            <a:rect l="l" t="t" r="r" b="b"/>
            <a:pathLst>
              <a:path w="2087752" h="1958944">
                <a:moveTo>
                  <a:pt x="0" y="0"/>
                </a:moveTo>
                <a:lnTo>
                  <a:pt x="2087752" y="0"/>
                </a:lnTo>
                <a:lnTo>
                  <a:pt x="2087752" y="1958944"/>
                </a:lnTo>
                <a:lnTo>
                  <a:pt x="0" y="1958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0175" y="1071050"/>
            <a:ext cx="7012950" cy="10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Datasets</a:t>
            </a:r>
          </a:p>
        </p:txBody>
      </p:sp>
      <p:sp>
        <p:nvSpPr>
          <p:cNvPr id="6" name="Freeform 6"/>
          <p:cNvSpPr/>
          <p:nvPr/>
        </p:nvSpPr>
        <p:spPr>
          <a:xfrm>
            <a:off x="1470250" y="2508026"/>
            <a:ext cx="15347498" cy="5833050"/>
          </a:xfrm>
          <a:custGeom>
            <a:avLst/>
            <a:gdLst/>
            <a:ahLst/>
            <a:cxnLst/>
            <a:rect l="l" t="t" r="r" b="b"/>
            <a:pathLst>
              <a:path w="15347498" h="5833050">
                <a:moveTo>
                  <a:pt x="0" y="0"/>
                </a:moveTo>
                <a:lnTo>
                  <a:pt x="15347498" y="0"/>
                </a:lnTo>
                <a:lnTo>
                  <a:pt x="15347498" y="5833050"/>
                </a:lnTo>
                <a:lnTo>
                  <a:pt x="0" y="583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3BDBD0AA-C1F2-C062-3723-C626499BB50C}"/>
              </a:ext>
            </a:extLst>
          </p:cNvPr>
          <p:cNvSpPr/>
          <p:nvPr/>
        </p:nvSpPr>
        <p:spPr>
          <a:xfrm rot="13195081">
            <a:off x="14649375" y="-2103251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7277252" y="0"/>
                </a:moveTo>
                <a:lnTo>
                  <a:pt x="0" y="0"/>
                </a:lnTo>
                <a:lnTo>
                  <a:pt x="0" y="4206502"/>
                </a:lnTo>
                <a:lnTo>
                  <a:pt x="7277252" y="4206502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26D7B-5FFA-75AF-03D0-B48AA0AD4096}"/>
              </a:ext>
            </a:extLst>
          </p:cNvPr>
          <p:cNvSpPr txBox="1"/>
          <p:nvPr/>
        </p:nvSpPr>
        <p:spPr>
          <a:xfrm>
            <a:off x="10134600" y="7940966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* Poor quality audio with a lot of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1EF3F-E597-C179-D52B-6056DA09CD51}"/>
              </a:ext>
            </a:extLst>
          </p:cNvPr>
          <p:cNvSpPr txBox="1"/>
          <p:nvPr/>
        </p:nvSpPr>
        <p:spPr>
          <a:xfrm>
            <a:off x="14478000" y="7224976"/>
            <a:ext cx="38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8E04B-6A5E-A3CE-2A53-A4974D1BD212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70332" y="43395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26650" y="9379797"/>
            <a:ext cx="4369902" cy="2525950"/>
          </a:xfrm>
          <a:custGeom>
            <a:avLst/>
            <a:gdLst/>
            <a:ahLst/>
            <a:cxnLst/>
            <a:rect l="l" t="t" r="r" b="b"/>
            <a:pathLst>
              <a:path w="4369902" h="2525950">
                <a:moveTo>
                  <a:pt x="0" y="0"/>
                </a:moveTo>
                <a:lnTo>
                  <a:pt x="4369902" y="0"/>
                </a:lnTo>
                <a:lnTo>
                  <a:pt x="4369902" y="2525950"/>
                </a:lnTo>
                <a:lnTo>
                  <a:pt x="0" y="2525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438708">
            <a:off x="-5060182" y="-2946798"/>
            <a:ext cx="6334552" cy="6569990"/>
          </a:xfrm>
          <a:custGeom>
            <a:avLst/>
            <a:gdLst/>
            <a:ahLst/>
            <a:cxnLst/>
            <a:rect l="l" t="t" r="r" b="b"/>
            <a:pathLst>
              <a:path w="6334552" h="6569990">
                <a:moveTo>
                  <a:pt x="0" y="0"/>
                </a:moveTo>
                <a:lnTo>
                  <a:pt x="6334552" y="0"/>
                </a:lnTo>
                <a:lnTo>
                  <a:pt x="6334552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35066">
            <a:off x="-3301904" y="8084696"/>
            <a:ext cx="6334538" cy="4206498"/>
          </a:xfrm>
          <a:custGeom>
            <a:avLst/>
            <a:gdLst/>
            <a:ahLst/>
            <a:cxnLst/>
            <a:rect l="l" t="t" r="r" b="b"/>
            <a:pathLst>
              <a:path w="6334538" h="4206498">
                <a:moveTo>
                  <a:pt x="0" y="0"/>
                </a:moveTo>
                <a:lnTo>
                  <a:pt x="6334538" y="0"/>
                </a:lnTo>
                <a:lnTo>
                  <a:pt x="6334538" y="4206498"/>
                </a:lnTo>
                <a:lnTo>
                  <a:pt x="0" y="4206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80206" y="-146970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43352" y="9663300"/>
            <a:ext cx="2087752" cy="1958944"/>
          </a:xfrm>
          <a:custGeom>
            <a:avLst/>
            <a:gdLst/>
            <a:ahLst/>
            <a:cxnLst/>
            <a:rect l="l" t="t" r="r" b="b"/>
            <a:pathLst>
              <a:path w="2087752" h="1958944">
                <a:moveTo>
                  <a:pt x="0" y="0"/>
                </a:moveTo>
                <a:lnTo>
                  <a:pt x="2087752" y="0"/>
                </a:lnTo>
                <a:lnTo>
                  <a:pt x="2087752" y="1958944"/>
                </a:lnTo>
                <a:lnTo>
                  <a:pt x="0" y="1958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1425" y="971950"/>
            <a:ext cx="15225150" cy="97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Extraction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1425" y="2167707"/>
            <a:ext cx="14147339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Arimo"/>
              </a:rPr>
              <a:t>We define a dictionary to map the output indices of the FER model predictions to their corresponding emotion labels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878737" y="3894071"/>
          <a:ext cx="9416982" cy="5057777"/>
        </p:xfrm>
        <a:graphic>
          <a:graphicData uri="http://schemas.openxmlformats.org/drawingml/2006/table">
            <a:tbl>
              <a:tblPr/>
              <a:tblGrid>
                <a:gridCol w="3792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4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91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44953"/>
                          </a:solidFill>
                          <a:latin typeface="Arimo Bold"/>
                        </a:rPr>
                        <a:t>Model Output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44953"/>
                          </a:solidFill>
                          <a:latin typeface="Arimo Bold"/>
                        </a:rPr>
                        <a:t>Predicted Emotion Label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81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1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disgust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81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81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happiness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81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81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EB Garamond"/>
                        </a:rPr>
                        <a:t>surprise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FD7B3CE-0CFB-FCBB-D3E9-EBD4556B3066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42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5565752" y="71139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404919" flipH="1">
            <a:off x="-273718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7277252" y="0"/>
                </a:moveTo>
                <a:lnTo>
                  <a:pt x="0" y="0"/>
                </a:lnTo>
                <a:lnTo>
                  <a:pt x="0" y="4206502"/>
                </a:lnTo>
                <a:lnTo>
                  <a:pt x="7277252" y="4206502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239940" y="2755101"/>
            <a:ext cx="2429706" cy="2334653"/>
            <a:chOff x="0" y="0"/>
            <a:chExt cx="3239608" cy="31128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39608" cy="2356079"/>
            </a:xfrm>
            <a:custGeom>
              <a:avLst/>
              <a:gdLst/>
              <a:ahLst/>
              <a:cxnLst/>
              <a:rect l="l" t="t" r="r" b="b"/>
              <a:pathLst>
                <a:path w="3239608" h="2356079">
                  <a:moveTo>
                    <a:pt x="0" y="0"/>
                  </a:moveTo>
                  <a:lnTo>
                    <a:pt x="3239608" y="0"/>
                  </a:lnTo>
                  <a:lnTo>
                    <a:pt x="3239608" y="2356079"/>
                  </a:lnTo>
                  <a:lnTo>
                    <a:pt x="0" y="23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9432" y="2508564"/>
              <a:ext cx="1952493" cy="604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Arial"/>
                </a:rPr>
                <a:t>Celeb-real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99585" y="2755101"/>
            <a:ext cx="2629340" cy="2334653"/>
            <a:chOff x="0" y="0"/>
            <a:chExt cx="3505786" cy="3112871"/>
          </a:xfrm>
        </p:grpSpPr>
        <p:sp>
          <p:nvSpPr>
            <p:cNvPr id="8" name="Freeform 8"/>
            <p:cNvSpPr/>
            <p:nvPr/>
          </p:nvSpPr>
          <p:spPr>
            <a:xfrm>
              <a:off x="266178" y="0"/>
              <a:ext cx="3239608" cy="2356079"/>
            </a:xfrm>
            <a:custGeom>
              <a:avLst/>
              <a:gdLst/>
              <a:ahLst/>
              <a:cxnLst/>
              <a:rect l="l" t="t" r="r" b="b"/>
              <a:pathLst>
                <a:path w="3239608" h="2356079">
                  <a:moveTo>
                    <a:pt x="0" y="0"/>
                  </a:moveTo>
                  <a:lnTo>
                    <a:pt x="3239608" y="0"/>
                  </a:lnTo>
                  <a:lnTo>
                    <a:pt x="3239608" y="2356079"/>
                  </a:lnTo>
                  <a:lnTo>
                    <a:pt x="0" y="2356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2508564"/>
              <a:ext cx="3011223" cy="604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Arial"/>
                </a:rPr>
                <a:t>Celeb-synthesis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18269" y="2510300"/>
            <a:ext cx="2189910" cy="2824256"/>
            <a:chOff x="0" y="0"/>
            <a:chExt cx="2919880" cy="37656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9880" cy="2919880"/>
            </a:xfrm>
            <a:custGeom>
              <a:avLst/>
              <a:gdLst/>
              <a:ahLst/>
              <a:cxnLst/>
              <a:rect l="l" t="t" r="r" b="b"/>
              <a:pathLst>
                <a:path w="2919880" h="2919880">
                  <a:moveTo>
                    <a:pt x="0" y="0"/>
                  </a:moveTo>
                  <a:lnTo>
                    <a:pt x="2919880" y="0"/>
                  </a:lnTo>
                  <a:lnTo>
                    <a:pt x="2919880" y="2919880"/>
                  </a:lnTo>
                  <a:lnTo>
                    <a:pt x="0" y="291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30409" y="3161367"/>
              <a:ext cx="2659062" cy="604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Arial"/>
                </a:rPr>
                <a:t>metadata.json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-7776142" flipH="1">
            <a:off x="7058431" y="5016963"/>
            <a:ext cx="2248448" cy="635187"/>
          </a:xfrm>
          <a:custGeom>
            <a:avLst/>
            <a:gdLst/>
            <a:ahLst/>
            <a:cxnLst/>
            <a:rect l="l" t="t" r="r" b="b"/>
            <a:pathLst>
              <a:path w="2248448" h="635187">
                <a:moveTo>
                  <a:pt x="2248448" y="0"/>
                </a:moveTo>
                <a:lnTo>
                  <a:pt x="0" y="0"/>
                </a:lnTo>
                <a:lnTo>
                  <a:pt x="0" y="635186"/>
                </a:lnTo>
                <a:lnTo>
                  <a:pt x="2248448" y="635186"/>
                </a:lnTo>
                <a:lnTo>
                  <a:pt x="224844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71237" y="3431255"/>
            <a:ext cx="201745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EB Garamond Semi-Bold"/>
              </a:rPr>
              <a:t>DFDC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30796" y="3431255"/>
            <a:ext cx="262780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EB Garamond Semi-Bold"/>
              </a:rPr>
              <a:t>Celeb-DF</a:t>
            </a:r>
          </a:p>
        </p:txBody>
      </p:sp>
      <p:sp>
        <p:nvSpPr>
          <p:cNvPr id="16" name="Freeform 16"/>
          <p:cNvSpPr/>
          <p:nvPr/>
        </p:nvSpPr>
        <p:spPr>
          <a:xfrm rot="-2981930" flipH="1" flipV="1">
            <a:off x="9234996" y="5016963"/>
            <a:ext cx="2248448" cy="635187"/>
          </a:xfrm>
          <a:custGeom>
            <a:avLst/>
            <a:gdLst/>
            <a:ahLst/>
            <a:cxnLst/>
            <a:rect l="l" t="t" r="r" b="b"/>
            <a:pathLst>
              <a:path w="2248448" h="635187">
                <a:moveTo>
                  <a:pt x="2248448" y="635186"/>
                </a:moveTo>
                <a:lnTo>
                  <a:pt x="0" y="635186"/>
                </a:lnTo>
                <a:lnTo>
                  <a:pt x="0" y="0"/>
                </a:lnTo>
                <a:lnTo>
                  <a:pt x="2248448" y="0"/>
                </a:lnTo>
                <a:lnTo>
                  <a:pt x="2248448" y="63518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8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46773"/>
              </p:ext>
            </p:extLst>
          </p:nvPr>
        </p:nvGraphicFramePr>
        <p:xfrm>
          <a:off x="3579570" y="6616901"/>
          <a:ext cx="11128860" cy="3524251"/>
        </p:xfrm>
        <a:graphic>
          <a:graphicData uri="http://schemas.openxmlformats.org/drawingml/2006/table">
            <a:tbl>
              <a:tblPr/>
              <a:tblGrid>
                <a:gridCol w="3709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9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0314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Arial Bold"/>
                        </a:rPr>
                        <a:t>Video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444953"/>
                          </a:solidFill>
                          <a:latin typeface="Arial Bold"/>
                        </a:rPr>
                        <a:t>Label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44953"/>
                          </a:solidFill>
                          <a:latin typeface="Arial Bold"/>
                        </a:rPr>
                        <a:t>Major_Emotion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31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31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309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</a:rPr>
                        <a:t>....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Arial"/>
                        </a:rPr>
                        <a:t>....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7"/>
          <p:cNvSpPr txBox="1"/>
          <p:nvPr/>
        </p:nvSpPr>
        <p:spPr>
          <a:xfrm>
            <a:off x="8657630" y="7845626"/>
            <a:ext cx="1030833" cy="509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EB Garamond Semi-Bold"/>
              </a:rPr>
              <a:t>FAKE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10086" y="7845626"/>
            <a:ext cx="299809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B Garamond"/>
              </a:rPr>
              <a:t>id16_id0_0004.mp4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42531" y="7845626"/>
            <a:ext cx="563869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EB Garamond"/>
              </a:rPr>
              <a:t>fear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31270" y="8963025"/>
            <a:ext cx="215572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B Garamond"/>
              </a:rPr>
              <a:t>id2_0008.mp4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00560" y="8921872"/>
            <a:ext cx="1463039" cy="509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EB Garamond"/>
              </a:rPr>
              <a:t>happiness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46566" y="8921872"/>
            <a:ext cx="1030833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EB Garamond Semi-Bold"/>
              </a:rPr>
              <a:t>REAL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Generating Labels</a:t>
            </a:r>
          </a:p>
        </p:txBody>
      </p:sp>
      <p:sp>
        <p:nvSpPr>
          <p:cNvPr id="25" name="Freeform 25"/>
          <p:cNvSpPr/>
          <p:nvPr/>
        </p:nvSpPr>
        <p:spPr>
          <a:xfrm flipH="1">
            <a:off x="17259300" y="-748901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3111400" y="0"/>
                </a:moveTo>
                <a:lnTo>
                  <a:pt x="0" y="0"/>
                </a:lnTo>
                <a:lnTo>
                  <a:pt x="0" y="2919402"/>
                </a:lnTo>
                <a:lnTo>
                  <a:pt x="3111400" y="2919402"/>
                </a:lnTo>
                <a:lnTo>
                  <a:pt x="311140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E1F98-F34D-CFCD-6B60-59ACC07E3747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43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06420" y="7869900"/>
            <a:ext cx="1870350" cy="2071402"/>
          </a:xfrm>
          <a:custGeom>
            <a:avLst/>
            <a:gdLst/>
            <a:ahLst/>
            <a:cxnLst/>
            <a:rect l="l" t="t" r="r" b="b"/>
            <a:pathLst>
              <a:path w="1870350" h="2071402">
                <a:moveTo>
                  <a:pt x="0" y="0"/>
                </a:moveTo>
                <a:lnTo>
                  <a:pt x="1870350" y="0"/>
                </a:lnTo>
                <a:lnTo>
                  <a:pt x="1870350" y="2071402"/>
                </a:lnTo>
                <a:lnTo>
                  <a:pt x="0" y="2071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5176996" y="-13360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18721" y="1318000"/>
            <a:ext cx="14650558" cy="8288492"/>
          </a:xfrm>
          <a:custGeom>
            <a:avLst/>
            <a:gdLst/>
            <a:ahLst/>
            <a:cxnLst/>
            <a:rect l="l" t="t" r="r" b="b"/>
            <a:pathLst>
              <a:path w="14650558" h="8288492">
                <a:moveTo>
                  <a:pt x="0" y="0"/>
                </a:moveTo>
                <a:lnTo>
                  <a:pt x="14650558" y="0"/>
                </a:lnTo>
                <a:lnTo>
                  <a:pt x="14650558" y="8288492"/>
                </a:lnTo>
                <a:lnTo>
                  <a:pt x="0" y="8288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3180560" y="2785850"/>
          <a:ext cx="4078740" cy="3886200"/>
        </p:xfrm>
        <a:graphic>
          <a:graphicData uri="http://schemas.openxmlformats.org/drawingml/2006/table">
            <a:tbl>
              <a:tblPr/>
              <a:tblGrid>
                <a:gridCol w="1977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EB Garamond Semi-Bold"/>
                        </a:rPr>
                        <a:t>Subset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EB Garamond Semi-Bold"/>
                        </a:rPr>
                        <a:t>Real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EB Garamond Semi-Bold"/>
                        </a:rPr>
                        <a:t>Fake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 Semi-Bold"/>
                        </a:rPr>
                        <a:t>Training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212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2029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 Semi-Bold"/>
                        </a:rPr>
                        <a:t>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564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 Semi-Bold"/>
                        </a:rPr>
                        <a:t>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226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244D5B5-B92A-F506-5598-21DE0E3B3843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44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06420" y="7869900"/>
            <a:ext cx="1870350" cy="2071402"/>
          </a:xfrm>
          <a:custGeom>
            <a:avLst/>
            <a:gdLst/>
            <a:ahLst/>
            <a:cxnLst/>
            <a:rect l="l" t="t" r="r" b="b"/>
            <a:pathLst>
              <a:path w="1870350" h="2071402">
                <a:moveTo>
                  <a:pt x="0" y="0"/>
                </a:moveTo>
                <a:lnTo>
                  <a:pt x="1870350" y="0"/>
                </a:lnTo>
                <a:lnTo>
                  <a:pt x="1870350" y="2071402"/>
                </a:lnTo>
                <a:lnTo>
                  <a:pt x="0" y="2071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5176996" y="-13360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18721" y="1318000"/>
            <a:ext cx="14650558" cy="8288492"/>
          </a:xfrm>
          <a:custGeom>
            <a:avLst/>
            <a:gdLst/>
            <a:ahLst/>
            <a:cxnLst/>
            <a:rect l="l" t="t" r="r" b="b"/>
            <a:pathLst>
              <a:path w="14650558" h="8288492">
                <a:moveTo>
                  <a:pt x="0" y="0"/>
                </a:moveTo>
                <a:lnTo>
                  <a:pt x="14650558" y="0"/>
                </a:lnTo>
                <a:lnTo>
                  <a:pt x="14650558" y="8288492"/>
                </a:lnTo>
                <a:lnTo>
                  <a:pt x="0" y="8288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2645" y="1600508"/>
            <a:ext cx="14776634" cy="7932890"/>
          </a:xfrm>
          <a:custGeom>
            <a:avLst/>
            <a:gdLst/>
            <a:ahLst/>
            <a:cxnLst/>
            <a:rect l="l" t="t" r="r" b="b"/>
            <a:pathLst>
              <a:path w="14776634" h="7932890">
                <a:moveTo>
                  <a:pt x="0" y="0"/>
                </a:moveTo>
                <a:lnTo>
                  <a:pt x="14776634" y="0"/>
                </a:lnTo>
                <a:lnTo>
                  <a:pt x="14776634" y="7932890"/>
                </a:lnTo>
                <a:lnTo>
                  <a:pt x="0" y="79328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13180560" y="2785850"/>
          <a:ext cx="4078740" cy="3886200"/>
        </p:xfrm>
        <a:graphic>
          <a:graphicData uri="http://schemas.openxmlformats.org/drawingml/2006/table">
            <a:tbl>
              <a:tblPr/>
              <a:tblGrid>
                <a:gridCol w="1977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EB Garamond Semi-Bold"/>
                        </a:rPr>
                        <a:t>Subset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EB Garamond Semi-Bold"/>
                        </a:rPr>
                        <a:t>Real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EB Garamond Semi-Bold"/>
                        </a:rPr>
                        <a:t>Fake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 Semi-Bold"/>
                        </a:rPr>
                        <a:t>Training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232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 Semi-Bold"/>
                        </a:rPr>
                        <a:t>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65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 Semi-Bold"/>
                        </a:rPr>
                        <a:t>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EB Garamond"/>
                        </a:rPr>
                        <a:t>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F76DCD1-AAF6-241E-6275-DD84724F7BE2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45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93662" y="-32122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899998" flipH="1">
            <a:off x="1059330" y="-1001876"/>
            <a:ext cx="2636254" cy="2473602"/>
          </a:xfrm>
          <a:custGeom>
            <a:avLst/>
            <a:gdLst/>
            <a:ahLst/>
            <a:cxnLst/>
            <a:rect l="l" t="t" r="r" b="b"/>
            <a:pathLst>
              <a:path w="2636254" h="2473602">
                <a:moveTo>
                  <a:pt x="2636254" y="0"/>
                </a:moveTo>
                <a:lnTo>
                  <a:pt x="0" y="0"/>
                </a:lnTo>
                <a:lnTo>
                  <a:pt x="0" y="2473602"/>
                </a:lnTo>
                <a:lnTo>
                  <a:pt x="2636254" y="2473602"/>
                </a:lnTo>
                <a:lnTo>
                  <a:pt x="263625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 flipH="1">
            <a:off x="14805302" y="5379348"/>
            <a:ext cx="7982282" cy="8690956"/>
          </a:xfrm>
          <a:custGeom>
            <a:avLst/>
            <a:gdLst/>
            <a:ahLst/>
            <a:cxnLst/>
            <a:rect l="l" t="t" r="r" b="b"/>
            <a:pathLst>
              <a:path w="7982282" h="8690956">
                <a:moveTo>
                  <a:pt x="7982282" y="0"/>
                </a:moveTo>
                <a:lnTo>
                  <a:pt x="0" y="0"/>
                </a:lnTo>
                <a:lnTo>
                  <a:pt x="0" y="8690956"/>
                </a:lnTo>
                <a:lnTo>
                  <a:pt x="7982282" y="8690956"/>
                </a:lnTo>
                <a:lnTo>
                  <a:pt x="798228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7266" y="2587935"/>
            <a:ext cx="15713468" cy="6861548"/>
          </a:xfrm>
          <a:custGeom>
            <a:avLst/>
            <a:gdLst/>
            <a:ahLst/>
            <a:cxnLst/>
            <a:rect l="l" t="t" r="r" b="b"/>
            <a:pathLst>
              <a:path w="15713468" h="6861548">
                <a:moveTo>
                  <a:pt x="0" y="0"/>
                </a:moveTo>
                <a:lnTo>
                  <a:pt x="15713468" y="0"/>
                </a:lnTo>
                <a:lnTo>
                  <a:pt x="15713468" y="6861548"/>
                </a:lnTo>
                <a:lnTo>
                  <a:pt x="0" y="6861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024203" flipH="1">
            <a:off x="-3237196" y="8059772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7277252" y="0"/>
                </a:moveTo>
                <a:lnTo>
                  <a:pt x="0" y="0"/>
                </a:lnTo>
                <a:lnTo>
                  <a:pt x="0" y="4206500"/>
                </a:lnTo>
                <a:lnTo>
                  <a:pt x="7277252" y="4206500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210670"/>
            <a:ext cx="16649700" cy="1009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000" dirty="0">
                <a:solidFill>
                  <a:srgbClr val="444953"/>
                </a:solidFill>
                <a:latin typeface="EB Garamond Bold"/>
              </a:rPr>
              <a:t>Convolutional Neural Network (CNN) Component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7B818-EE00-A7C2-79A9-BE54234DA13B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46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2" name="Freeform 20">
            <a:extLst>
              <a:ext uri="{FF2B5EF4-FFF2-40B4-BE49-F238E27FC236}">
                <a16:creationId xmlns:a16="http://schemas.microsoft.com/office/drawing/2014/main" id="{220B51EC-72BC-25E6-74BB-4282B3D46407}"/>
              </a:ext>
            </a:extLst>
          </p:cNvPr>
          <p:cNvSpPr/>
          <p:nvPr/>
        </p:nvSpPr>
        <p:spPr>
          <a:xfrm>
            <a:off x="489947" y="2616150"/>
            <a:ext cx="9431190" cy="5601369"/>
          </a:xfrm>
          <a:custGeom>
            <a:avLst/>
            <a:gdLst/>
            <a:ahLst/>
            <a:cxnLst/>
            <a:rect l="l" t="t" r="r" b="b"/>
            <a:pathLst>
              <a:path w="9431190" h="5601369">
                <a:moveTo>
                  <a:pt x="0" y="0"/>
                </a:moveTo>
                <a:lnTo>
                  <a:pt x="9431190" y="0"/>
                </a:lnTo>
                <a:lnTo>
                  <a:pt x="9431190" y="5601369"/>
                </a:lnTo>
                <a:lnTo>
                  <a:pt x="0" y="560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167267" y="8459834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Distribution</a:t>
            </a:r>
          </a:p>
        </p:txBody>
      </p:sp>
      <p:sp>
        <p:nvSpPr>
          <p:cNvPr id="5" name="Freeform 5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82478" y="1138687"/>
            <a:ext cx="4976822" cy="4120804"/>
          </a:xfrm>
          <a:custGeom>
            <a:avLst/>
            <a:gdLst/>
            <a:ahLst/>
            <a:cxnLst/>
            <a:rect l="l" t="t" r="r" b="b"/>
            <a:pathLst>
              <a:path w="4976822" h="4120804">
                <a:moveTo>
                  <a:pt x="0" y="0"/>
                </a:moveTo>
                <a:lnTo>
                  <a:pt x="4976822" y="0"/>
                </a:lnTo>
                <a:lnTo>
                  <a:pt x="4976822" y="4120804"/>
                </a:lnTo>
                <a:lnTo>
                  <a:pt x="0" y="4120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933" b="-754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109111" y="7903306"/>
            <a:ext cx="1639048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444953"/>
                </a:solidFill>
                <a:latin typeface="EB Garamond Semi-Bold"/>
              </a:rPr>
              <a:t>Sadness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29160" y="2420592"/>
            <a:ext cx="1198950" cy="1001588"/>
            <a:chOff x="0" y="0"/>
            <a:chExt cx="1598600" cy="1335451"/>
          </a:xfrm>
        </p:grpSpPr>
        <p:grpSp>
          <p:nvGrpSpPr>
            <p:cNvPr id="10" name="Group 10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29160" y="6969186"/>
            <a:ext cx="1198950" cy="1001588"/>
            <a:chOff x="0" y="0"/>
            <a:chExt cx="1598600" cy="1335451"/>
          </a:xfrm>
        </p:grpSpPr>
        <p:grpSp>
          <p:nvGrpSpPr>
            <p:cNvPr id="14" name="Group 14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2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400047" y="5811789"/>
            <a:ext cx="4803967" cy="4317971"/>
          </a:xfrm>
          <a:custGeom>
            <a:avLst/>
            <a:gdLst/>
            <a:ahLst/>
            <a:cxnLst/>
            <a:rect l="l" t="t" r="r" b="b"/>
            <a:pathLst>
              <a:path w="4803967" h="4317971">
                <a:moveTo>
                  <a:pt x="0" y="0"/>
                </a:moveTo>
                <a:lnTo>
                  <a:pt x="4803968" y="0"/>
                </a:lnTo>
                <a:lnTo>
                  <a:pt x="4803968" y="4317971"/>
                </a:lnTo>
                <a:lnTo>
                  <a:pt x="0" y="4317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249" b="-5297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2082700" y="6555245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0" y="0"/>
                </a:moveTo>
                <a:lnTo>
                  <a:pt x="3111400" y="0"/>
                </a:lnTo>
                <a:lnTo>
                  <a:pt x="3111400" y="2919402"/>
                </a:lnTo>
                <a:lnTo>
                  <a:pt x="0" y="2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2282478" y="1138687"/>
            <a:ext cx="5007964" cy="4144727"/>
            <a:chOff x="0" y="0"/>
            <a:chExt cx="1318970" cy="10916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8970" cy="1091615"/>
            </a:xfrm>
            <a:custGeom>
              <a:avLst/>
              <a:gdLst/>
              <a:ahLst/>
              <a:cxnLst/>
              <a:rect l="l" t="t" r="r" b="b"/>
              <a:pathLst>
                <a:path w="1318970" h="1091615">
                  <a:moveTo>
                    <a:pt x="0" y="0"/>
                  </a:moveTo>
                  <a:lnTo>
                    <a:pt x="1318970" y="0"/>
                  </a:lnTo>
                  <a:lnTo>
                    <a:pt x="1318970" y="1091615"/>
                  </a:lnTo>
                  <a:lnTo>
                    <a:pt x="0" y="1091615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318970" cy="114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6663" y="366776"/>
            <a:ext cx="4527027" cy="5517191"/>
          </a:xfrm>
          <a:prstGeom prst="rect">
            <a:avLst/>
          </a:prstGeom>
        </p:spPr>
      </p:pic>
      <p:sp>
        <p:nvSpPr>
          <p:cNvPr id="24" name="Freeform 24"/>
          <p:cNvSpPr/>
          <p:nvPr/>
        </p:nvSpPr>
        <p:spPr>
          <a:xfrm rot="-8404919">
            <a:off x="1365181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0" y="0"/>
                </a:moveTo>
                <a:lnTo>
                  <a:pt x="7277252" y="0"/>
                </a:lnTo>
                <a:lnTo>
                  <a:pt x="7277252" y="4206502"/>
                </a:lnTo>
                <a:lnTo>
                  <a:pt x="0" y="4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850524" y="3345981"/>
            <a:ext cx="215622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44953"/>
                </a:solidFill>
                <a:latin typeface="EB Garamond Semi-Bold"/>
              </a:rPr>
              <a:t>Happiness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400047" y="5752342"/>
            <a:ext cx="5336491" cy="4377418"/>
            <a:chOff x="0" y="0"/>
            <a:chExt cx="1405496" cy="11529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05496" cy="1152900"/>
            </a:xfrm>
            <a:custGeom>
              <a:avLst/>
              <a:gdLst/>
              <a:ahLst/>
              <a:cxnLst/>
              <a:rect l="l" t="t" r="r" b="b"/>
              <a:pathLst>
                <a:path w="1405496" h="1152900">
                  <a:moveTo>
                    <a:pt x="0" y="0"/>
                  </a:moveTo>
                  <a:lnTo>
                    <a:pt x="1405496" y="0"/>
                  </a:lnTo>
                  <a:lnTo>
                    <a:pt x="1405496" y="1152900"/>
                  </a:lnTo>
                  <a:lnTo>
                    <a:pt x="0" y="1152900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405496" cy="121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3003816" y="4807450"/>
            <a:ext cx="8573250" cy="9334394"/>
          </a:xfrm>
          <a:custGeom>
            <a:avLst/>
            <a:gdLst/>
            <a:ahLst/>
            <a:cxnLst/>
            <a:rect l="l" t="t" r="r" b="b"/>
            <a:pathLst>
              <a:path w="8573250" h="9334394">
                <a:moveTo>
                  <a:pt x="0" y="0"/>
                </a:moveTo>
                <a:lnTo>
                  <a:pt x="8573250" y="0"/>
                </a:lnTo>
                <a:lnTo>
                  <a:pt x="8573250" y="9334394"/>
                </a:lnTo>
                <a:lnTo>
                  <a:pt x="0" y="933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72641" y="5246290"/>
            <a:ext cx="4170844" cy="54369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01B0C4-DA85-6A2E-6B41-729775F7E8A2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47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167267" y="8459834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Distribution</a:t>
            </a:r>
          </a:p>
        </p:txBody>
      </p:sp>
      <p:sp>
        <p:nvSpPr>
          <p:cNvPr id="5" name="Freeform 5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55243" y="7927181"/>
            <a:ext cx="946782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444953"/>
                </a:solidFill>
                <a:latin typeface="EB Garamond Semi-Bold"/>
              </a:rPr>
              <a:t>Fear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29160" y="2420592"/>
            <a:ext cx="1198950" cy="1001588"/>
            <a:chOff x="0" y="0"/>
            <a:chExt cx="1598600" cy="1335451"/>
          </a:xfrm>
        </p:grpSpPr>
        <p:grpSp>
          <p:nvGrpSpPr>
            <p:cNvPr id="9" name="Group 9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29160" y="6969186"/>
            <a:ext cx="1198950" cy="1001588"/>
            <a:chOff x="0" y="0"/>
            <a:chExt cx="1598600" cy="1335451"/>
          </a:xfrm>
        </p:grpSpPr>
        <p:grpSp>
          <p:nvGrpSpPr>
            <p:cNvPr id="13" name="Group 13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13620" y="1136846"/>
            <a:ext cx="4466743" cy="4146567"/>
            <a:chOff x="0" y="0"/>
            <a:chExt cx="87556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4621" t="-12082" b="-6991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313620" y="658553"/>
            <a:ext cx="5336491" cy="4866849"/>
            <a:chOff x="0" y="0"/>
            <a:chExt cx="1405496" cy="12818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05496" cy="1281804"/>
            </a:xfrm>
            <a:custGeom>
              <a:avLst/>
              <a:gdLst/>
              <a:ahLst/>
              <a:cxnLst/>
              <a:rect l="l" t="t" r="r" b="b"/>
              <a:pathLst>
                <a:path w="1405496" h="1281804">
                  <a:moveTo>
                    <a:pt x="0" y="0"/>
                  </a:moveTo>
                  <a:lnTo>
                    <a:pt x="1405496" y="0"/>
                  </a:lnTo>
                  <a:lnTo>
                    <a:pt x="1405496" y="1281804"/>
                  </a:lnTo>
                  <a:lnTo>
                    <a:pt x="0" y="1281804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405496" cy="133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8404919">
            <a:off x="1365181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0" y="0"/>
                </a:moveTo>
                <a:lnTo>
                  <a:pt x="7277252" y="0"/>
                </a:lnTo>
                <a:lnTo>
                  <a:pt x="7277252" y="4206502"/>
                </a:lnTo>
                <a:lnTo>
                  <a:pt x="0" y="4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313620" y="5897491"/>
            <a:ext cx="4466743" cy="4146567"/>
            <a:chOff x="0" y="0"/>
            <a:chExt cx="87556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1921" t="-12127" r="-1369" b="-543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0284060" y="3345981"/>
            <a:ext cx="128914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44953"/>
                </a:solidFill>
                <a:latin typeface="EB Garamond Semi-Bold"/>
              </a:rPr>
              <a:t>Anger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7642" y="364989"/>
            <a:ext cx="4184548" cy="5519141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2004360" y="5752342"/>
            <a:ext cx="5732179" cy="4377418"/>
            <a:chOff x="0" y="0"/>
            <a:chExt cx="1509710" cy="11529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09710" cy="1152900"/>
            </a:xfrm>
            <a:custGeom>
              <a:avLst/>
              <a:gdLst/>
              <a:ahLst/>
              <a:cxnLst/>
              <a:rect l="l" t="t" r="r" b="b"/>
              <a:pathLst>
                <a:path w="1509710" h="1152900">
                  <a:moveTo>
                    <a:pt x="0" y="0"/>
                  </a:moveTo>
                  <a:lnTo>
                    <a:pt x="1509710" y="0"/>
                  </a:lnTo>
                  <a:lnTo>
                    <a:pt x="1509710" y="1152900"/>
                  </a:lnTo>
                  <a:lnTo>
                    <a:pt x="0" y="1152900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509710" cy="121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4" name="Freeform 20">
            <a:extLst>
              <a:ext uri="{FF2B5EF4-FFF2-40B4-BE49-F238E27FC236}">
                <a16:creationId xmlns:a16="http://schemas.microsoft.com/office/drawing/2014/main" id="{8CA68D97-D987-6131-9021-8A14ED715DA8}"/>
              </a:ext>
            </a:extLst>
          </p:cNvPr>
          <p:cNvSpPr/>
          <p:nvPr/>
        </p:nvSpPr>
        <p:spPr>
          <a:xfrm>
            <a:off x="489947" y="2616150"/>
            <a:ext cx="9431190" cy="5601369"/>
          </a:xfrm>
          <a:custGeom>
            <a:avLst/>
            <a:gdLst/>
            <a:ahLst/>
            <a:cxnLst/>
            <a:rect l="l" t="t" r="r" b="b"/>
            <a:pathLst>
              <a:path w="9431190" h="5601369">
                <a:moveTo>
                  <a:pt x="0" y="0"/>
                </a:moveTo>
                <a:lnTo>
                  <a:pt x="9431190" y="0"/>
                </a:lnTo>
                <a:lnTo>
                  <a:pt x="9431190" y="5601369"/>
                </a:lnTo>
                <a:lnTo>
                  <a:pt x="0" y="5601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003816" y="4807450"/>
            <a:ext cx="8573250" cy="9334394"/>
          </a:xfrm>
          <a:custGeom>
            <a:avLst/>
            <a:gdLst/>
            <a:ahLst/>
            <a:cxnLst/>
            <a:rect l="l" t="t" r="r" b="b"/>
            <a:pathLst>
              <a:path w="8573250" h="9334394">
                <a:moveTo>
                  <a:pt x="0" y="0"/>
                </a:moveTo>
                <a:lnTo>
                  <a:pt x="8573250" y="0"/>
                </a:lnTo>
                <a:lnTo>
                  <a:pt x="8573250" y="9334394"/>
                </a:lnTo>
                <a:lnTo>
                  <a:pt x="0" y="933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97065" y="5282869"/>
            <a:ext cx="4170785" cy="543656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-2082700" y="6555245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0" y="0"/>
                </a:moveTo>
                <a:lnTo>
                  <a:pt x="3111400" y="0"/>
                </a:lnTo>
                <a:lnTo>
                  <a:pt x="3111400" y="2919402"/>
                </a:lnTo>
                <a:lnTo>
                  <a:pt x="0" y="2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A0ACA-C7A8-6929-D011-8E9A0607300B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2459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60052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0" y="0"/>
                </a:moveTo>
                <a:lnTo>
                  <a:pt x="4055732" y="0"/>
                </a:lnTo>
                <a:lnTo>
                  <a:pt x="405573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0385">
            <a:off x="12375398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0" y="0"/>
                </a:moveTo>
                <a:lnTo>
                  <a:pt x="8517150" y="0"/>
                </a:lnTo>
                <a:lnTo>
                  <a:pt x="8517150" y="9273304"/>
                </a:lnTo>
                <a:lnTo>
                  <a:pt x="0" y="927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14667462" y="-15451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0" y="0"/>
                </a:moveTo>
                <a:lnTo>
                  <a:pt x="2348264" y="0"/>
                </a:lnTo>
                <a:lnTo>
                  <a:pt x="2348264" y="2203382"/>
                </a:lnTo>
                <a:lnTo>
                  <a:pt x="0" y="2203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5742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80804" y="8017198"/>
            <a:ext cx="2270100" cy="1516200"/>
          </a:xfrm>
          <a:custGeom>
            <a:avLst/>
            <a:gdLst/>
            <a:ahLst/>
            <a:cxnLst/>
            <a:rect l="l" t="t" r="r" b="b"/>
            <a:pathLst>
              <a:path w="2270100" h="1516200">
                <a:moveTo>
                  <a:pt x="0" y="0"/>
                </a:moveTo>
                <a:lnTo>
                  <a:pt x="2270100" y="0"/>
                </a:lnTo>
                <a:lnTo>
                  <a:pt x="2270100" y="1516200"/>
                </a:lnTo>
                <a:lnTo>
                  <a:pt x="0" y="1516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968966" y="4632207"/>
            <a:ext cx="2221364" cy="4079685"/>
            <a:chOff x="0" y="0"/>
            <a:chExt cx="585050" cy="10744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5050" cy="1074485"/>
            </a:xfrm>
            <a:custGeom>
              <a:avLst/>
              <a:gdLst/>
              <a:ahLst/>
              <a:cxnLst/>
              <a:rect l="l" t="t" r="r" b="b"/>
              <a:pathLst>
                <a:path w="585050" h="1074485">
                  <a:moveTo>
                    <a:pt x="177746" y="0"/>
                  </a:moveTo>
                  <a:lnTo>
                    <a:pt x="407305" y="0"/>
                  </a:lnTo>
                  <a:cubicBezTo>
                    <a:pt x="505471" y="0"/>
                    <a:pt x="585050" y="79579"/>
                    <a:pt x="585050" y="177746"/>
                  </a:cubicBezTo>
                  <a:lnTo>
                    <a:pt x="585050" y="896739"/>
                  </a:lnTo>
                  <a:cubicBezTo>
                    <a:pt x="585050" y="943880"/>
                    <a:pt x="566324" y="989091"/>
                    <a:pt x="532990" y="1022425"/>
                  </a:cubicBezTo>
                  <a:cubicBezTo>
                    <a:pt x="499656" y="1055758"/>
                    <a:pt x="454446" y="1074485"/>
                    <a:pt x="407305" y="1074485"/>
                  </a:cubicBezTo>
                  <a:lnTo>
                    <a:pt x="177746" y="1074485"/>
                  </a:lnTo>
                  <a:cubicBezTo>
                    <a:pt x="79579" y="1074485"/>
                    <a:pt x="0" y="994906"/>
                    <a:pt x="0" y="896739"/>
                  </a:cubicBezTo>
                  <a:lnTo>
                    <a:pt x="0" y="177746"/>
                  </a:lnTo>
                  <a:cubicBezTo>
                    <a:pt x="0" y="79579"/>
                    <a:pt x="79579" y="0"/>
                    <a:pt x="177746" y="0"/>
                  </a:cubicBezTo>
                  <a:close/>
                </a:path>
              </a:pathLst>
            </a:custGeom>
            <a:solidFill>
              <a:srgbClr val="6B809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85050" cy="1150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mo Bold"/>
                </a:rPr>
                <a:t>Deep Learning Model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628479" y="5337424"/>
            <a:ext cx="1969284" cy="0"/>
          </a:xfrm>
          <a:prstGeom prst="line">
            <a:avLst/>
          </a:prstGeom>
          <a:ln w="114300" cap="flat">
            <a:solidFill>
              <a:srgbClr val="4449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0628479" y="7892376"/>
            <a:ext cx="1969284" cy="0"/>
          </a:xfrm>
          <a:prstGeom prst="line">
            <a:avLst/>
          </a:prstGeom>
          <a:ln w="114300" cap="flat">
            <a:solidFill>
              <a:srgbClr val="4449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5852162" y="6614900"/>
            <a:ext cx="1969284" cy="0"/>
          </a:xfrm>
          <a:prstGeom prst="line">
            <a:avLst/>
          </a:prstGeom>
          <a:ln w="114300" cap="flat">
            <a:solidFill>
              <a:srgbClr val="4449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1821042" y="1209566"/>
            <a:ext cx="14645915" cy="101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Detecting Deepfake Videos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1043" y="2498766"/>
            <a:ext cx="1426757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Can the same deep learning techniques used to generate deepfake videos be used to detect them?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35913" y="4849051"/>
            <a:ext cx="149969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E48748"/>
                </a:solidFill>
                <a:latin typeface="Canva Sans Bold"/>
              </a:rPr>
              <a:t>Real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5913" y="7401203"/>
            <a:ext cx="167068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E48748"/>
                </a:solidFill>
                <a:latin typeface="Canva Sans Bold"/>
              </a:rPr>
              <a:t>Fake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18076" y="3887511"/>
            <a:ext cx="2334697" cy="1223635"/>
          </a:xfrm>
          <a:custGeom>
            <a:avLst/>
            <a:gdLst/>
            <a:ahLst/>
            <a:cxnLst/>
            <a:rect l="l" t="t" r="r" b="b"/>
            <a:pathLst>
              <a:path w="2334697" h="1223635">
                <a:moveTo>
                  <a:pt x="0" y="0"/>
                </a:moveTo>
                <a:lnTo>
                  <a:pt x="2334696" y="0"/>
                </a:lnTo>
                <a:lnTo>
                  <a:pt x="2334696" y="1223635"/>
                </a:lnTo>
                <a:lnTo>
                  <a:pt x="0" y="12236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61562" y="5087900"/>
            <a:ext cx="28477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disgust?</a:t>
            </a:r>
          </a:p>
        </p:txBody>
      </p:sp>
      <p:sp>
        <p:nvSpPr>
          <p:cNvPr id="20" name="Freeform 20"/>
          <p:cNvSpPr/>
          <p:nvPr/>
        </p:nvSpPr>
        <p:spPr>
          <a:xfrm>
            <a:off x="3488993" y="5736146"/>
            <a:ext cx="1592863" cy="1612210"/>
          </a:xfrm>
          <a:custGeom>
            <a:avLst/>
            <a:gdLst/>
            <a:ahLst/>
            <a:cxnLst/>
            <a:rect l="l" t="t" r="r" b="b"/>
            <a:pathLst>
              <a:path w="1592863" h="1612210">
                <a:moveTo>
                  <a:pt x="0" y="0"/>
                </a:moveTo>
                <a:lnTo>
                  <a:pt x="1592863" y="0"/>
                </a:lnTo>
                <a:lnTo>
                  <a:pt x="1592863" y="1612210"/>
                </a:lnTo>
                <a:lnTo>
                  <a:pt x="0" y="1612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861562" y="7347946"/>
            <a:ext cx="28477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sadness?</a:t>
            </a:r>
          </a:p>
        </p:txBody>
      </p:sp>
      <p:sp>
        <p:nvSpPr>
          <p:cNvPr id="22" name="Freeform 22"/>
          <p:cNvSpPr/>
          <p:nvPr/>
        </p:nvSpPr>
        <p:spPr>
          <a:xfrm>
            <a:off x="3319117" y="7892376"/>
            <a:ext cx="1932615" cy="1446568"/>
          </a:xfrm>
          <a:custGeom>
            <a:avLst/>
            <a:gdLst/>
            <a:ahLst/>
            <a:cxnLst/>
            <a:rect l="l" t="t" r="r" b="b"/>
            <a:pathLst>
              <a:path w="1932615" h="1446568">
                <a:moveTo>
                  <a:pt x="0" y="0"/>
                </a:moveTo>
                <a:lnTo>
                  <a:pt x="1932615" y="0"/>
                </a:lnTo>
                <a:lnTo>
                  <a:pt x="1932615" y="1446568"/>
                </a:lnTo>
                <a:lnTo>
                  <a:pt x="0" y="14465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861562" y="9349340"/>
            <a:ext cx="28477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happiness?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1E451F-A36A-8FF4-82DA-6EDDA2260541}"/>
              </a:ext>
            </a:extLst>
          </p:cNvPr>
          <p:cNvSpPr txBox="1"/>
          <p:nvPr/>
        </p:nvSpPr>
        <p:spPr>
          <a:xfrm>
            <a:off x="4505473" y="3017243"/>
            <a:ext cx="121285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444953"/>
                </a:solidFill>
                <a:latin typeface="Arimo"/>
              </a:rPr>
              <a:t>Are deepfakes capable of replicating all emotions accurately?</a:t>
            </a:r>
            <a:endParaRPr lang="en-US" sz="3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95C6D-5179-1A8B-897D-45B31FA83A6E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167267" y="8459834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Distribution</a:t>
            </a:r>
          </a:p>
        </p:txBody>
      </p:sp>
      <p:sp>
        <p:nvSpPr>
          <p:cNvPr id="5" name="Freeform 5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03628" y="7894575"/>
            <a:ext cx="1782952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444953"/>
                </a:solidFill>
                <a:latin typeface="EB Garamond Semi-Bold"/>
              </a:rPr>
              <a:t>Surprise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29160" y="2420592"/>
            <a:ext cx="1198950" cy="1001588"/>
            <a:chOff x="0" y="0"/>
            <a:chExt cx="1598600" cy="1335451"/>
          </a:xfrm>
        </p:grpSpPr>
        <p:grpSp>
          <p:nvGrpSpPr>
            <p:cNvPr id="9" name="Group 9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29160" y="6969186"/>
            <a:ext cx="1198950" cy="1001588"/>
            <a:chOff x="0" y="0"/>
            <a:chExt cx="1598600" cy="1335451"/>
          </a:xfrm>
        </p:grpSpPr>
        <p:grpSp>
          <p:nvGrpSpPr>
            <p:cNvPr id="13" name="Group 13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6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13620" y="1136846"/>
            <a:ext cx="4466743" cy="4146567"/>
            <a:chOff x="0" y="0"/>
            <a:chExt cx="87556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4621" t="-12082" b="-6991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313620" y="658553"/>
            <a:ext cx="5336491" cy="4866849"/>
            <a:chOff x="0" y="0"/>
            <a:chExt cx="1405496" cy="12818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05496" cy="1281804"/>
            </a:xfrm>
            <a:custGeom>
              <a:avLst/>
              <a:gdLst/>
              <a:ahLst/>
              <a:cxnLst/>
              <a:rect l="l" t="t" r="r" b="b"/>
              <a:pathLst>
                <a:path w="1405496" h="1281804">
                  <a:moveTo>
                    <a:pt x="0" y="0"/>
                  </a:moveTo>
                  <a:lnTo>
                    <a:pt x="1405496" y="0"/>
                  </a:lnTo>
                  <a:lnTo>
                    <a:pt x="1405496" y="1281804"/>
                  </a:lnTo>
                  <a:lnTo>
                    <a:pt x="0" y="1281804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405496" cy="133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8404919">
            <a:off x="1365181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0" y="0"/>
                </a:moveTo>
                <a:lnTo>
                  <a:pt x="7277252" y="0"/>
                </a:lnTo>
                <a:lnTo>
                  <a:pt x="7277252" y="4206502"/>
                </a:lnTo>
                <a:lnTo>
                  <a:pt x="0" y="4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313620" y="5897491"/>
            <a:ext cx="4466743" cy="4146567"/>
            <a:chOff x="0" y="0"/>
            <a:chExt cx="87556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1921" t="-12127" r="-1369" b="-543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0138010" y="3345981"/>
            <a:ext cx="158124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44953"/>
                </a:solidFill>
                <a:latin typeface="EB Garamond Semi-Bold"/>
              </a:rPr>
              <a:t>Disgust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7918" y="368032"/>
            <a:ext cx="4214803" cy="551582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2004360" y="5752342"/>
            <a:ext cx="5732179" cy="4377418"/>
            <a:chOff x="0" y="0"/>
            <a:chExt cx="1509710" cy="11529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09710" cy="1152900"/>
            </a:xfrm>
            <a:custGeom>
              <a:avLst/>
              <a:gdLst/>
              <a:ahLst/>
              <a:cxnLst/>
              <a:rect l="l" t="t" r="r" b="b"/>
              <a:pathLst>
                <a:path w="1509710" h="1152900">
                  <a:moveTo>
                    <a:pt x="0" y="0"/>
                  </a:moveTo>
                  <a:lnTo>
                    <a:pt x="1509710" y="0"/>
                  </a:lnTo>
                  <a:lnTo>
                    <a:pt x="1509710" y="1152900"/>
                  </a:lnTo>
                  <a:lnTo>
                    <a:pt x="0" y="1152900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509710" cy="121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003816" y="4807450"/>
            <a:ext cx="8573250" cy="9334394"/>
          </a:xfrm>
          <a:custGeom>
            <a:avLst/>
            <a:gdLst/>
            <a:ahLst/>
            <a:cxnLst/>
            <a:rect l="l" t="t" r="r" b="b"/>
            <a:pathLst>
              <a:path w="8573250" h="9334394">
                <a:moveTo>
                  <a:pt x="0" y="0"/>
                </a:moveTo>
                <a:lnTo>
                  <a:pt x="8573250" y="0"/>
                </a:lnTo>
                <a:lnTo>
                  <a:pt x="8573250" y="9334394"/>
                </a:lnTo>
                <a:lnTo>
                  <a:pt x="0" y="9334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90408" y="5209639"/>
            <a:ext cx="4277445" cy="5516453"/>
          </a:xfrm>
          <a:prstGeom prst="rect">
            <a:avLst/>
          </a:prstGeom>
        </p:spPr>
      </p:pic>
      <p:sp>
        <p:nvSpPr>
          <p:cNvPr id="34" name="Freeform 20">
            <a:extLst>
              <a:ext uri="{FF2B5EF4-FFF2-40B4-BE49-F238E27FC236}">
                <a16:creationId xmlns:a16="http://schemas.microsoft.com/office/drawing/2014/main" id="{14EF890B-ED30-968F-78DC-AD5E71B8636B}"/>
              </a:ext>
            </a:extLst>
          </p:cNvPr>
          <p:cNvSpPr/>
          <p:nvPr/>
        </p:nvSpPr>
        <p:spPr>
          <a:xfrm>
            <a:off x="489947" y="2616150"/>
            <a:ext cx="9431190" cy="5601369"/>
          </a:xfrm>
          <a:custGeom>
            <a:avLst/>
            <a:gdLst/>
            <a:ahLst/>
            <a:cxnLst/>
            <a:rect l="l" t="t" r="r" b="b"/>
            <a:pathLst>
              <a:path w="9431190" h="5601369">
                <a:moveTo>
                  <a:pt x="0" y="0"/>
                </a:moveTo>
                <a:lnTo>
                  <a:pt x="9431190" y="0"/>
                </a:lnTo>
                <a:lnTo>
                  <a:pt x="9431190" y="5601369"/>
                </a:lnTo>
                <a:lnTo>
                  <a:pt x="0" y="56013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2082700" y="6555245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0" y="0"/>
                </a:moveTo>
                <a:lnTo>
                  <a:pt x="3111400" y="0"/>
                </a:lnTo>
                <a:lnTo>
                  <a:pt x="3111400" y="2919402"/>
                </a:lnTo>
                <a:lnTo>
                  <a:pt x="0" y="2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52EDD0-057B-C51A-AA4F-8D89B768D647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49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167267" y="8459834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Distribution</a:t>
            </a:r>
          </a:p>
        </p:txBody>
      </p:sp>
      <p:sp>
        <p:nvSpPr>
          <p:cNvPr id="5" name="Freeform 5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58400" y="7282476"/>
            <a:ext cx="1658329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444953"/>
                </a:solidFill>
                <a:latin typeface="EB Garamond Semi-Bold"/>
              </a:rPr>
              <a:t>Sadness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29160" y="2420592"/>
            <a:ext cx="1198950" cy="1001588"/>
            <a:chOff x="0" y="0"/>
            <a:chExt cx="1598600" cy="1335451"/>
          </a:xfrm>
        </p:grpSpPr>
        <p:grpSp>
          <p:nvGrpSpPr>
            <p:cNvPr id="9" name="Group 9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29160" y="6357087"/>
            <a:ext cx="1198950" cy="1001588"/>
            <a:chOff x="0" y="0"/>
            <a:chExt cx="1598600" cy="1335451"/>
          </a:xfrm>
        </p:grpSpPr>
        <p:grpSp>
          <p:nvGrpSpPr>
            <p:cNvPr id="13" name="Group 13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13620" y="1136846"/>
            <a:ext cx="4466743" cy="4146567"/>
            <a:chOff x="0" y="0"/>
            <a:chExt cx="87556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4621" t="-12082" b="-699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313620" y="658553"/>
            <a:ext cx="5336491" cy="4866849"/>
            <a:chOff x="0" y="0"/>
            <a:chExt cx="1405496" cy="12818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5496" cy="1281804"/>
            </a:xfrm>
            <a:custGeom>
              <a:avLst/>
              <a:gdLst/>
              <a:ahLst/>
              <a:cxnLst/>
              <a:rect l="l" t="t" r="r" b="b"/>
              <a:pathLst>
                <a:path w="1405496" h="1281804">
                  <a:moveTo>
                    <a:pt x="0" y="0"/>
                  </a:moveTo>
                  <a:lnTo>
                    <a:pt x="1405496" y="0"/>
                  </a:lnTo>
                  <a:lnTo>
                    <a:pt x="1405496" y="1281804"/>
                  </a:lnTo>
                  <a:lnTo>
                    <a:pt x="0" y="1281804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05496" cy="133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8404919">
            <a:off x="1365181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0" y="0"/>
                </a:moveTo>
                <a:lnTo>
                  <a:pt x="7277252" y="0"/>
                </a:lnTo>
                <a:lnTo>
                  <a:pt x="7277252" y="4206502"/>
                </a:lnTo>
                <a:lnTo>
                  <a:pt x="0" y="4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433405" y="2486236"/>
            <a:ext cx="9417119" cy="5594354"/>
            <a:chOff x="0" y="0"/>
            <a:chExt cx="1476476" cy="87711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76476" cy="877118"/>
            </a:xfrm>
            <a:custGeom>
              <a:avLst/>
              <a:gdLst/>
              <a:ahLst/>
              <a:cxnLst/>
              <a:rect l="l" t="t" r="r" b="b"/>
              <a:pathLst>
                <a:path w="1476476" h="877118">
                  <a:moveTo>
                    <a:pt x="0" y="0"/>
                  </a:moveTo>
                  <a:lnTo>
                    <a:pt x="1476476" y="0"/>
                  </a:lnTo>
                  <a:lnTo>
                    <a:pt x="1476476" y="877118"/>
                  </a:lnTo>
                  <a:lnTo>
                    <a:pt x="0" y="877118"/>
                  </a:lnTo>
                  <a:close/>
                </a:path>
              </a:pathLst>
            </a:custGeom>
            <a:blipFill>
              <a:blip r:embed="rId8"/>
              <a:stretch>
                <a:fillRect l="-46" r="-46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-2082700" y="6555245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0" y="0"/>
                </a:moveTo>
                <a:lnTo>
                  <a:pt x="3111400" y="0"/>
                </a:lnTo>
                <a:lnTo>
                  <a:pt x="3111400" y="2919402"/>
                </a:lnTo>
                <a:lnTo>
                  <a:pt x="0" y="2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2313620" y="5897491"/>
            <a:ext cx="4466743" cy="4146567"/>
            <a:chOff x="0" y="0"/>
            <a:chExt cx="87556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1921" t="-12127" r="-1369" b="-5431"/>
              </a:stretch>
            </a:blip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60990" y="440955"/>
            <a:ext cx="5347947" cy="5413344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2004360" y="5752342"/>
            <a:ext cx="5732179" cy="4377418"/>
            <a:chOff x="0" y="0"/>
            <a:chExt cx="1509710" cy="11529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09710" cy="1152900"/>
            </a:xfrm>
            <a:custGeom>
              <a:avLst/>
              <a:gdLst/>
              <a:ahLst/>
              <a:cxnLst/>
              <a:rect l="l" t="t" r="r" b="b"/>
              <a:pathLst>
                <a:path w="1509710" h="1152900">
                  <a:moveTo>
                    <a:pt x="0" y="0"/>
                  </a:moveTo>
                  <a:lnTo>
                    <a:pt x="1509710" y="0"/>
                  </a:lnTo>
                  <a:lnTo>
                    <a:pt x="1509710" y="1152900"/>
                  </a:lnTo>
                  <a:lnTo>
                    <a:pt x="0" y="1152900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509710" cy="121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003816" y="4807450"/>
            <a:ext cx="8573250" cy="9334394"/>
          </a:xfrm>
          <a:custGeom>
            <a:avLst/>
            <a:gdLst/>
            <a:ahLst/>
            <a:cxnLst/>
            <a:rect l="l" t="t" r="r" b="b"/>
            <a:pathLst>
              <a:path w="8573250" h="9334394">
                <a:moveTo>
                  <a:pt x="0" y="0"/>
                </a:moveTo>
                <a:lnTo>
                  <a:pt x="8573250" y="0"/>
                </a:lnTo>
                <a:lnTo>
                  <a:pt x="8573250" y="9334394"/>
                </a:lnTo>
                <a:lnTo>
                  <a:pt x="0" y="933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30179" y="4914900"/>
            <a:ext cx="5850070" cy="5026307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850524" y="3345981"/>
            <a:ext cx="215622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44953"/>
                </a:solidFill>
                <a:latin typeface="EB Garamond Semi-Bold"/>
              </a:rPr>
              <a:t>Happiness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DDD635-098B-F910-AE92-E47ED9A5E268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50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167267" y="8459834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Distribution</a:t>
            </a:r>
          </a:p>
        </p:txBody>
      </p:sp>
      <p:sp>
        <p:nvSpPr>
          <p:cNvPr id="5" name="Freeform 5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27842" y="7894575"/>
            <a:ext cx="946782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444953"/>
                </a:solidFill>
                <a:latin typeface="EB Garamond Semi-Bold"/>
              </a:rPr>
              <a:t>Fear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29160" y="2420592"/>
            <a:ext cx="1198950" cy="1001588"/>
            <a:chOff x="0" y="0"/>
            <a:chExt cx="1598600" cy="1335451"/>
          </a:xfrm>
        </p:grpSpPr>
        <p:grpSp>
          <p:nvGrpSpPr>
            <p:cNvPr id="9" name="Group 9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29160" y="6969186"/>
            <a:ext cx="1198950" cy="1001588"/>
            <a:chOff x="0" y="0"/>
            <a:chExt cx="1598600" cy="1335451"/>
          </a:xfrm>
        </p:grpSpPr>
        <p:grpSp>
          <p:nvGrpSpPr>
            <p:cNvPr id="13" name="Group 13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13620" y="1136846"/>
            <a:ext cx="4466743" cy="4146567"/>
            <a:chOff x="0" y="0"/>
            <a:chExt cx="87556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4621" t="-12082" b="-699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313620" y="658553"/>
            <a:ext cx="5336491" cy="4866849"/>
            <a:chOff x="0" y="0"/>
            <a:chExt cx="1405496" cy="12818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5496" cy="1281804"/>
            </a:xfrm>
            <a:custGeom>
              <a:avLst/>
              <a:gdLst/>
              <a:ahLst/>
              <a:cxnLst/>
              <a:rect l="l" t="t" r="r" b="b"/>
              <a:pathLst>
                <a:path w="1405496" h="1281804">
                  <a:moveTo>
                    <a:pt x="0" y="0"/>
                  </a:moveTo>
                  <a:lnTo>
                    <a:pt x="1405496" y="0"/>
                  </a:lnTo>
                  <a:lnTo>
                    <a:pt x="1405496" y="1281804"/>
                  </a:lnTo>
                  <a:lnTo>
                    <a:pt x="0" y="1281804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05496" cy="133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8404919">
            <a:off x="1365181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0" y="0"/>
                </a:moveTo>
                <a:lnTo>
                  <a:pt x="7277252" y="0"/>
                </a:lnTo>
                <a:lnTo>
                  <a:pt x="7277252" y="4206502"/>
                </a:lnTo>
                <a:lnTo>
                  <a:pt x="0" y="4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313620" y="5897491"/>
            <a:ext cx="4466743" cy="4146567"/>
            <a:chOff x="0" y="0"/>
            <a:chExt cx="87556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1921" t="-12127" r="-1369" b="-5431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0284060" y="3345981"/>
            <a:ext cx="128914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44953"/>
                </a:solidFill>
                <a:latin typeface="EB Garamond Semi-Bold"/>
              </a:rPr>
              <a:t>Anger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9140" y="798162"/>
            <a:ext cx="6165890" cy="4757425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2004360" y="5752342"/>
            <a:ext cx="5732179" cy="4377418"/>
            <a:chOff x="0" y="0"/>
            <a:chExt cx="1509710" cy="11529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09710" cy="1152900"/>
            </a:xfrm>
            <a:custGeom>
              <a:avLst/>
              <a:gdLst/>
              <a:ahLst/>
              <a:cxnLst/>
              <a:rect l="l" t="t" r="r" b="b"/>
              <a:pathLst>
                <a:path w="1509710" h="1152900">
                  <a:moveTo>
                    <a:pt x="0" y="0"/>
                  </a:moveTo>
                  <a:lnTo>
                    <a:pt x="1509710" y="0"/>
                  </a:lnTo>
                  <a:lnTo>
                    <a:pt x="1509710" y="1152900"/>
                  </a:lnTo>
                  <a:lnTo>
                    <a:pt x="0" y="1152900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509710" cy="121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003816" y="4807450"/>
            <a:ext cx="8573250" cy="9334394"/>
          </a:xfrm>
          <a:custGeom>
            <a:avLst/>
            <a:gdLst/>
            <a:ahLst/>
            <a:cxnLst/>
            <a:rect l="l" t="t" r="r" b="b"/>
            <a:pathLst>
              <a:path w="8573250" h="9334394">
                <a:moveTo>
                  <a:pt x="0" y="0"/>
                </a:moveTo>
                <a:lnTo>
                  <a:pt x="8573250" y="0"/>
                </a:lnTo>
                <a:lnTo>
                  <a:pt x="8573250" y="9334394"/>
                </a:lnTo>
                <a:lnTo>
                  <a:pt x="0" y="9334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9874" y="5386003"/>
            <a:ext cx="4329063" cy="5282858"/>
          </a:xfrm>
          <a:prstGeom prst="rect">
            <a:avLst/>
          </a:prstGeom>
        </p:spPr>
      </p:pic>
      <p:grpSp>
        <p:nvGrpSpPr>
          <p:cNvPr id="35" name="Group 22">
            <a:extLst>
              <a:ext uri="{FF2B5EF4-FFF2-40B4-BE49-F238E27FC236}">
                <a16:creationId xmlns:a16="http://schemas.microsoft.com/office/drawing/2014/main" id="{8350154F-F104-70CE-A534-9B6385468679}"/>
              </a:ext>
            </a:extLst>
          </p:cNvPr>
          <p:cNvGrpSpPr/>
          <p:nvPr/>
        </p:nvGrpSpPr>
        <p:grpSpPr>
          <a:xfrm>
            <a:off x="433405" y="2486236"/>
            <a:ext cx="9417119" cy="5594354"/>
            <a:chOff x="0" y="0"/>
            <a:chExt cx="1476476" cy="877118"/>
          </a:xfrm>
        </p:grpSpPr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B9ABEFB-3D6B-C7A7-BC6E-4EF7425F4002}"/>
                </a:ext>
              </a:extLst>
            </p:cNvPr>
            <p:cNvSpPr/>
            <p:nvPr/>
          </p:nvSpPr>
          <p:spPr>
            <a:xfrm>
              <a:off x="0" y="0"/>
              <a:ext cx="1476476" cy="877118"/>
            </a:xfrm>
            <a:custGeom>
              <a:avLst/>
              <a:gdLst/>
              <a:ahLst/>
              <a:cxnLst/>
              <a:rect l="l" t="t" r="r" b="b"/>
              <a:pathLst>
                <a:path w="1476476" h="877118">
                  <a:moveTo>
                    <a:pt x="0" y="0"/>
                  </a:moveTo>
                  <a:lnTo>
                    <a:pt x="1476476" y="0"/>
                  </a:lnTo>
                  <a:lnTo>
                    <a:pt x="1476476" y="877118"/>
                  </a:lnTo>
                  <a:lnTo>
                    <a:pt x="0" y="877118"/>
                  </a:lnTo>
                  <a:close/>
                </a:path>
              </a:pathLst>
            </a:custGeom>
            <a:blipFill>
              <a:blip r:embed="rId12"/>
              <a:stretch>
                <a:fillRect l="-46" r="-46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-2082700" y="6555245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0" y="0"/>
                </a:moveTo>
                <a:lnTo>
                  <a:pt x="3111400" y="0"/>
                </a:lnTo>
                <a:lnTo>
                  <a:pt x="3111400" y="2919402"/>
                </a:lnTo>
                <a:lnTo>
                  <a:pt x="0" y="2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8E6DDA-AF66-C926-F6C2-6693991F13C4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167267" y="8459834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Emotion Distribution</a:t>
            </a:r>
          </a:p>
        </p:txBody>
      </p:sp>
      <p:sp>
        <p:nvSpPr>
          <p:cNvPr id="5" name="Freeform 5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82200" y="7135769"/>
            <a:ext cx="1804379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444953"/>
                </a:solidFill>
                <a:latin typeface="EB Garamond Semi-Bold"/>
              </a:rPr>
              <a:t>Surprise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29160" y="2420592"/>
            <a:ext cx="1198950" cy="1001588"/>
            <a:chOff x="0" y="0"/>
            <a:chExt cx="1598600" cy="1335451"/>
          </a:xfrm>
        </p:grpSpPr>
        <p:grpSp>
          <p:nvGrpSpPr>
            <p:cNvPr id="9" name="Group 9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29160" y="6210380"/>
            <a:ext cx="1198950" cy="1001588"/>
            <a:chOff x="0" y="0"/>
            <a:chExt cx="1598600" cy="1335451"/>
          </a:xfrm>
        </p:grpSpPr>
        <p:grpSp>
          <p:nvGrpSpPr>
            <p:cNvPr id="13" name="Group 13"/>
            <p:cNvGrpSpPr/>
            <p:nvPr/>
          </p:nvGrpSpPr>
          <p:grpSpPr>
            <a:xfrm>
              <a:off x="131574" y="0"/>
              <a:ext cx="1335451" cy="1335451"/>
              <a:chOff x="0" y="0"/>
              <a:chExt cx="1694400" cy="1694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8601"/>
              <a:ext cx="15986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64728D"/>
                  </a:solidFill>
                  <a:latin typeface="EB Garamond Bold"/>
                </a:rPr>
                <a:t>6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13620" y="1136846"/>
            <a:ext cx="4466743" cy="4146567"/>
            <a:chOff x="0" y="0"/>
            <a:chExt cx="87556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4621" t="-12082" b="-699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313620" y="658553"/>
            <a:ext cx="5336491" cy="4866849"/>
            <a:chOff x="0" y="0"/>
            <a:chExt cx="1405496" cy="12818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5496" cy="1281804"/>
            </a:xfrm>
            <a:custGeom>
              <a:avLst/>
              <a:gdLst/>
              <a:ahLst/>
              <a:cxnLst/>
              <a:rect l="l" t="t" r="r" b="b"/>
              <a:pathLst>
                <a:path w="1405496" h="1281804">
                  <a:moveTo>
                    <a:pt x="0" y="0"/>
                  </a:moveTo>
                  <a:lnTo>
                    <a:pt x="1405496" y="0"/>
                  </a:lnTo>
                  <a:lnTo>
                    <a:pt x="1405496" y="1281804"/>
                  </a:lnTo>
                  <a:lnTo>
                    <a:pt x="0" y="1281804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05496" cy="133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8404919">
            <a:off x="13651816" y="-2852152"/>
            <a:ext cx="7277252" cy="4206502"/>
          </a:xfrm>
          <a:custGeom>
            <a:avLst/>
            <a:gdLst/>
            <a:ahLst/>
            <a:cxnLst/>
            <a:rect l="l" t="t" r="r" b="b"/>
            <a:pathLst>
              <a:path w="7277252" h="4206502">
                <a:moveTo>
                  <a:pt x="0" y="0"/>
                </a:moveTo>
                <a:lnTo>
                  <a:pt x="7277252" y="0"/>
                </a:lnTo>
                <a:lnTo>
                  <a:pt x="7277252" y="4206502"/>
                </a:lnTo>
                <a:lnTo>
                  <a:pt x="0" y="4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313620" y="5897491"/>
            <a:ext cx="4466743" cy="4146567"/>
            <a:chOff x="0" y="0"/>
            <a:chExt cx="87556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5560" cy="812800"/>
            </a:xfrm>
            <a:custGeom>
              <a:avLst/>
              <a:gdLst/>
              <a:ahLst/>
              <a:cxnLst/>
              <a:rect l="l" t="t" r="r" b="b"/>
              <a:pathLst>
                <a:path w="875560" h="812800">
                  <a:moveTo>
                    <a:pt x="0" y="0"/>
                  </a:moveTo>
                  <a:lnTo>
                    <a:pt x="875560" y="0"/>
                  </a:lnTo>
                  <a:lnTo>
                    <a:pt x="87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1921" t="-12127" r="-1369" b="-5431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0138010" y="3345981"/>
            <a:ext cx="158124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44953"/>
                </a:solidFill>
                <a:latin typeface="EB Garamond Semi-Bold"/>
              </a:rPr>
              <a:t>Disgust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2503" y="559198"/>
            <a:ext cx="5418149" cy="5208918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2004360" y="5752342"/>
            <a:ext cx="5732179" cy="4377418"/>
            <a:chOff x="0" y="0"/>
            <a:chExt cx="1509710" cy="11529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09710" cy="1152900"/>
            </a:xfrm>
            <a:custGeom>
              <a:avLst/>
              <a:gdLst/>
              <a:ahLst/>
              <a:cxnLst/>
              <a:rect l="l" t="t" r="r" b="b"/>
              <a:pathLst>
                <a:path w="1509710" h="1152900">
                  <a:moveTo>
                    <a:pt x="0" y="0"/>
                  </a:moveTo>
                  <a:lnTo>
                    <a:pt x="1509710" y="0"/>
                  </a:lnTo>
                  <a:lnTo>
                    <a:pt x="1509710" y="1152900"/>
                  </a:lnTo>
                  <a:lnTo>
                    <a:pt x="0" y="1152900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509710" cy="121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003816" y="4807450"/>
            <a:ext cx="8573250" cy="9334394"/>
          </a:xfrm>
          <a:custGeom>
            <a:avLst/>
            <a:gdLst/>
            <a:ahLst/>
            <a:cxnLst/>
            <a:rect l="l" t="t" r="r" b="b"/>
            <a:pathLst>
              <a:path w="8573250" h="9334394">
                <a:moveTo>
                  <a:pt x="0" y="0"/>
                </a:moveTo>
                <a:lnTo>
                  <a:pt x="8573250" y="0"/>
                </a:lnTo>
                <a:lnTo>
                  <a:pt x="8573250" y="9334394"/>
                </a:lnTo>
                <a:lnTo>
                  <a:pt x="0" y="9334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57678" y="4762500"/>
            <a:ext cx="6399035" cy="4989008"/>
          </a:xfrm>
          <a:prstGeom prst="rect">
            <a:avLst/>
          </a:prstGeom>
        </p:spPr>
      </p:pic>
      <p:grpSp>
        <p:nvGrpSpPr>
          <p:cNvPr id="35" name="Group 22">
            <a:extLst>
              <a:ext uri="{FF2B5EF4-FFF2-40B4-BE49-F238E27FC236}">
                <a16:creationId xmlns:a16="http://schemas.microsoft.com/office/drawing/2014/main" id="{81332491-4BEA-893C-D81E-E3046F4B8BA2}"/>
              </a:ext>
            </a:extLst>
          </p:cNvPr>
          <p:cNvGrpSpPr/>
          <p:nvPr/>
        </p:nvGrpSpPr>
        <p:grpSpPr>
          <a:xfrm>
            <a:off x="433405" y="2486236"/>
            <a:ext cx="9417119" cy="5594354"/>
            <a:chOff x="0" y="0"/>
            <a:chExt cx="1476476" cy="877118"/>
          </a:xfrm>
        </p:grpSpPr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315837B-AC68-C31A-E62E-DD4BBC7F2A10}"/>
                </a:ext>
              </a:extLst>
            </p:cNvPr>
            <p:cNvSpPr/>
            <p:nvPr/>
          </p:nvSpPr>
          <p:spPr>
            <a:xfrm>
              <a:off x="0" y="0"/>
              <a:ext cx="1476476" cy="877118"/>
            </a:xfrm>
            <a:custGeom>
              <a:avLst/>
              <a:gdLst/>
              <a:ahLst/>
              <a:cxnLst/>
              <a:rect l="l" t="t" r="r" b="b"/>
              <a:pathLst>
                <a:path w="1476476" h="877118">
                  <a:moveTo>
                    <a:pt x="0" y="0"/>
                  </a:moveTo>
                  <a:lnTo>
                    <a:pt x="1476476" y="0"/>
                  </a:lnTo>
                  <a:lnTo>
                    <a:pt x="1476476" y="877118"/>
                  </a:lnTo>
                  <a:lnTo>
                    <a:pt x="0" y="877118"/>
                  </a:lnTo>
                  <a:close/>
                </a:path>
              </a:pathLst>
            </a:custGeom>
            <a:blipFill>
              <a:blip r:embed="rId12"/>
              <a:stretch>
                <a:fillRect l="-46" r="-46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-2082700" y="6555245"/>
            <a:ext cx="3111400" cy="2919402"/>
          </a:xfrm>
          <a:custGeom>
            <a:avLst/>
            <a:gdLst/>
            <a:ahLst/>
            <a:cxnLst/>
            <a:rect l="l" t="t" r="r" b="b"/>
            <a:pathLst>
              <a:path w="3111400" h="2919402">
                <a:moveTo>
                  <a:pt x="0" y="0"/>
                </a:moveTo>
                <a:lnTo>
                  <a:pt x="3111400" y="0"/>
                </a:lnTo>
                <a:lnTo>
                  <a:pt x="3111400" y="2919402"/>
                </a:lnTo>
                <a:lnTo>
                  <a:pt x="0" y="2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D4107-681A-709E-8959-D4D057A7685D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52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93662" y="-32122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24203" flipH="1">
            <a:off x="-3322350" y="8059772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7277252" y="0"/>
                </a:moveTo>
                <a:lnTo>
                  <a:pt x="0" y="0"/>
                </a:lnTo>
                <a:lnTo>
                  <a:pt x="0" y="4206500"/>
                </a:lnTo>
                <a:lnTo>
                  <a:pt x="7277252" y="4206500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99998" flipH="1">
            <a:off x="591470" y="-1778318"/>
            <a:ext cx="2636254" cy="2473602"/>
          </a:xfrm>
          <a:custGeom>
            <a:avLst/>
            <a:gdLst/>
            <a:ahLst/>
            <a:cxnLst/>
            <a:rect l="l" t="t" r="r" b="b"/>
            <a:pathLst>
              <a:path w="2636254" h="2473602">
                <a:moveTo>
                  <a:pt x="2636254" y="0"/>
                </a:moveTo>
                <a:lnTo>
                  <a:pt x="0" y="0"/>
                </a:lnTo>
                <a:lnTo>
                  <a:pt x="0" y="2473602"/>
                </a:lnTo>
                <a:lnTo>
                  <a:pt x="2636254" y="2473602"/>
                </a:lnTo>
                <a:lnTo>
                  <a:pt x="2636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857688" y="9563072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 flipH="1">
            <a:off x="14805302" y="5379348"/>
            <a:ext cx="7982282" cy="8690956"/>
          </a:xfrm>
          <a:custGeom>
            <a:avLst/>
            <a:gdLst/>
            <a:ahLst/>
            <a:cxnLst/>
            <a:rect l="l" t="t" r="r" b="b"/>
            <a:pathLst>
              <a:path w="7982282" h="8690956">
                <a:moveTo>
                  <a:pt x="7982282" y="0"/>
                </a:moveTo>
                <a:lnTo>
                  <a:pt x="0" y="0"/>
                </a:lnTo>
                <a:lnTo>
                  <a:pt x="0" y="8690956"/>
                </a:lnTo>
                <a:lnTo>
                  <a:pt x="7982282" y="8690956"/>
                </a:lnTo>
                <a:lnTo>
                  <a:pt x="798228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35053" y="4855549"/>
            <a:ext cx="6518360" cy="4345573"/>
          </a:xfrm>
          <a:custGeom>
            <a:avLst/>
            <a:gdLst/>
            <a:ahLst/>
            <a:cxnLst/>
            <a:rect l="l" t="t" r="r" b="b"/>
            <a:pathLst>
              <a:path w="6518360" h="4345573">
                <a:moveTo>
                  <a:pt x="0" y="0"/>
                </a:moveTo>
                <a:lnTo>
                  <a:pt x="6518360" y="0"/>
                </a:lnTo>
                <a:lnTo>
                  <a:pt x="6518360" y="4345573"/>
                </a:lnTo>
                <a:lnTo>
                  <a:pt x="0" y="4345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Training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Evolution of accuracy and loss over multiple epochs to illustrate how the model’s performance evolved during training and validation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5768" y="3668244"/>
            <a:ext cx="276723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Celeb-DF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396FBE-D09E-A398-9AAE-5854AF6C7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25" y="4855548"/>
            <a:ext cx="6518360" cy="4345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7CA7BE-9959-F5E3-36D2-A8998A9C616F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468485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93662" y="-32122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24203" flipH="1">
            <a:off x="-3322350" y="8059772"/>
            <a:ext cx="7277252" cy="4206500"/>
          </a:xfrm>
          <a:custGeom>
            <a:avLst/>
            <a:gdLst/>
            <a:ahLst/>
            <a:cxnLst/>
            <a:rect l="l" t="t" r="r" b="b"/>
            <a:pathLst>
              <a:path w="7277252" h="4206500">
                <a:moveTo>
                  <a:pt x="7277252" y="0"/>
                </a:moveTo>
                <a:lnTo>
                  <a:pt x="0" y="0"/>
                </a:lnTo>
                <a:lnTo>
                  <a:pt x="0" y="4206500"/>
                </a:lnTo>
                <a:lnTo>
                  <a:pt x="7277252" y="4206500"/>
                </a:lnTo>
                <a:lnTo>
                  <a:pt x="72772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99998" flipH="1">
            <a:off x="591470" y="-1778318"/>
            <a:ext cx="2636254" cy="2473602"/>
          </a:xfrm>
          <a:custGeom>
            <a:avLst/>
            <a:gdLst/>
            <a:ahLst/>
            <a:cxnLst/>
            <a:rect l="l" t="t" r="r" b="b"/>
            <a:pathLst>
              <a:path w="2636254" h="2473602">
                <a:moveTo>
                  <a:pt x="2636254" y="0"/>
                </a:moveTo>
                <a:lnTo>
                  <a:pt x="0" y="0"/>
                </a:lnTo>
                <a:lnTo>
                  <a:pt x="0" y="2473602"/>
                </a:lnTo>
                <a:lnTo>
                  <a:pt x="2636254" y="2473602"/>
                </a:lnTo>
                <a:lnTo>
                  <a:pt x="2636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857688" y="9563072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 flipH="1">
            <a:off x="14805302" y="5379348"/>
            <a:ext cx="7982282" cy="8690956"/>
          </a:xfrm>
          <a:custGeom>
            <a:avLst/>
            <a:gdLst/>
            <a:ahLst/>
            <a:cxnLst/>
            <a:rect l="l" t="t" r="r" b="b"/>
            <a:pathLst>
              <a:path w="7982282" h="8690956">
                <a:moveTo>
                  <a:pt x="7982282" y="0"/>
                </a:moveTo>
                <a:lnTo>
                  <a:pt x="0" y="0"/>
                </a:lnTo>
                <a:lnTo>
                  <a:pt x="0" y="8690956"/>
                </a:lnTo>
                <a:lnTo>
                  <a:pt x="7982282" y="8690956"/>
                </a:lnTo>
                <a:lnTo>
                  <a:pt x="798228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55884" y="4855549"/>
            <a:ext cx="6276698" cy="4707523"/>
          </a:xfrm>
          <a:custGeom>
            <a:avLst/>
            <a:gdLst/>
            <a:ahLst/>
            <a:cxnLst/>
            <a:rect l="l" t="t" r="r" b="b"/>
            <a:pathLst>
              <a:path w="6276698" h="4707523">
                <a:moveTo>
                  <a:pt x="0" y="0"/>
                </a:moveTo>
                <a:lnTo>
                  <a:pt x="6276698" y="0"/>
                </a:lnTo>
                <a:lnTo>
                  <a:pt x="6276698" y="4707523"/>
                </a:lnTo>
                <a:lnTo>
                  <a:pt x="0" y="4707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88205" y="4855549"/>
            <a:ext cx="6276698" cy="4707523"/>
          </a:xfrm>
          <a:custGeom>
            <a:avLst/>
            <a:gdLst/>
            <a:ahLst/>
            <a:cxnLst/>
            <a:rect l="l" t="t" r="r" b="b"/>
            <a:pathLst>
              <a:path w="6276698" h="4707523">
                <a:moveTo>
                  <a:pt x="0" y="0"/>
                </a:moveTo>
                <a:lnTo>
                  <a:pt x="6276698" y="0"/>
                </a:lnTo>
                <a:lnTo>
                  <a:pt x="6276698" y="4707523"/>
                </a:lnTo>
                <a:lnTo>
                  <a:pt x="0" y="47075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Training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Evolution of accuracy and loss over multiple epochs to illustrate how the model’s performance evolved during training and validation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5768" y="3668244"/>
            <a:ext cx="207035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444953"/>
                </a:solidFill>
                <a:latin typeface="EB Garamond Semi-Bold"/>
              </a:rPr>
              <a:t>DFDC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11BF4-5176-3C15-3AB4-B262E6C3D9CD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1077697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93F656D-A136-3C3A-C598-988EDCD02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02" y="4843746"/>
            <a:ext cx="5852172" cy="43891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B38AD0-BA54-2F1F-338B-726AC12B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3" y="5010381"/>
            <a:ext cx="5442561" cy="4081921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5905092" y="7185746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0446" y="9763651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9102" y="-791515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20906" y="-1913200"/>
            <a:ext cx="4543402" cy="2992200"/>
          </a:xfrm>
          <a:custGeom>
            <a:avLst/>
            <a:gdLst/>
            <a:ahLst/>
            <a:cxnLst/>
            <a:rect l="l" t="t" r="r" b="b"/>
            <a:pathLst>
              <a:path w="4543402" h="2992200">
                <a:moveTo>
                  <a:pt x="0" y="0"/>
                </a:moveTo>
                <a:lnTo>
                  <a:pt x="4543402" y="0"/>
                </a:lnTo>
                <a:lnTo>
                  <a:pt x="4543402" y="2992200"/>
                </a:lnTo>
                <a:lnTo>
                  <a:pt x="0" y="299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70696" y="9521926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198658">
            <a:off x="15966592" y="7862854"/>
            <a:ext cx="6334526" cy="4206494"/>
          </a:xfrm>
          <a:custGeom>
            <a:avLst/>
            <a:gdLst/>
            <a:ahLst/>
            <a:cxnLst/>
            <a:rect l="l" t="t" r="r" b="b"/>
            <a:pathLst>
              <a:path w="6334526" h="4206494">
                <a:moveTo>
                  <a:pt x="0" y="0"/>
                </a:moveTo>
                <a:lnTo>
                  <a:pt x="6334526" y="0"/>
                </a:lnTo>
                <a:lnTo>
                  <a:pt x="6334526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3175148" y="4398500"/>
            <a:ext cx="5271198" cy="3342700"/>
          </a:xfrm>
          <a:custGeom>
            <a:avLst/>
            <a:gdLst/>
            <a:ahLst/>
            <a:cxnLst/>
            <a:rect l="l" t="t" r="r" b="b"/>
            <a:pathLst>
              <a:path w="5271198" h="3342700">
                <a:moveTo>
                  <a:pt x="0" y="0"/>
                </a:moveTo>
                <a:lnTo>
                  <a:pt x="5271198" y="0"/>
                </a:lnTo>
                <a:lnTo>
                  <a:pt x="5271198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53" r="-4853"/>
            </a:stretch>
          </a:blipFill>
        </p:spPr>
      </p:sp>
      <p:sp>
        <p:nvSpPr>
          <p:cNvPr id="10" name="Freeform 10"/>
          <p:cNvSpPr/>
          <p:nvPr/>
        </p:nvSpPr>
        <p:spPr>
          <a:xfrm rot="1338115">
            <a:off x="-6068754" y="1934646"/>
            <a:ext cx="6334522" cy="4206494"/>
          </a:xfrm>
          <a:custGeom>
            <a:avLst/>
            <a:gdLst/>
            <a:ahLst/>
            <a:cxnLst/>
            <a:rect l="l" t="t" r="r" b="b"/>
            <a:pathLst>
              <a:path w="6334522" h="4206494">
                <a:moveTo>
                  <a:pt x="0" y="0"/>
                </a:moveTo>
                <a:lnTo>
                  <a:pt x="6334522" y="0"/>
                </a:lnTo>
                <a:lnTo>
                  <a:pt x="633452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E5E854-5C6D-BF88-0404-A04161301107}"/>
              </a:ext>
            </a:extLst>
          </p:cNvPr>
          <p:cNvGrpSpPr/>
          <p:nvPr/>
        </p:nvGrpSpPr>
        <p:grpSpPr>
          <a:xfrm>
            <a:off x="6397708" y="4564261"/>
            <a:ext cx="1051128" cy="878100"/>
            <a:chOff x="3987745" y="4564261"/>
            <a:chExt cx="1051128" cy="878100"/>
          </a:xfrm>
        </p:grpSpPr>
        <p:grpSp>
          <p:nvGrpSpPr>
            <p:cNvPr id="12" name="Group 12"/>
            <p:cNvGrpSpPr/>
            <p:nvPr/>
          </p:nvGrpSpPr>
          <p:grpSpPr>
            <a:xfrm>
              <a:off x="4074259" y="4564261"/>
              <a:ext cx="878099" cy="878100"/>
              <a:chOff x="0" y="0"/>
              <a:chExt cx="1694400" cy="1694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987745" y="4595337"/>
              <a:ext cx="1051128" cy="808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50176" y="4595337"/>
            <a:ext cx="1051128" cy="878100"/>
            <a:chOff x="0" y="0"/>
            <a:chExt cx="1401505" cy="1170800"/>
          </a:xfrm>
        </p:grpSpPr>
        <p:grpSp>
          <p:nvGrpSpPr>
            <p:cNvPr id="16" name="Group 16"/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2</a:t>
              </a:r>
            </a:p>
          </p:txBody>
        </p:sp>
      </p:grpSp>
      <p:graphicFrame>
        <p:nvGraphicFramePr>
          <p:cNvPr id="23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938551"/>
              </p:ext>
            </p:extLst>
          </p:nvPr>
        </p:nvGraphicFramePr>
        <p:xfrm>
          <a:off x="5315047" y="6307878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0.6765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0.4872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0.9385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0.6777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TextBox 2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For each dataset the model was tested on each emotion class and the following metrics were observed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13504" y="5394490"/>
            <a:ext cx="2619536" cy="656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 dirty="0">
                <a:solidFill>
                  <a:srgbClr val="444953"/>
                </a:solidFill>
                <a:latin typeface="EB Garamond Bold"/>
              </a:rPr>
              <a:t>Happiness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84999" y="5425566"/>
            <a:ext cx="2381482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>
                <a:solidFill>
                  <a:srgbClr val="444953"/>
                </a:solidFill>
                <a:latin typeface="EB Garamond Bold"/>
              </a:rPr>
              <a:t>Sadness</a:t>
            </a:r>
          </a:p>
        </p:txBody>
      </p:sp>
      <p:graphicFrame>
        <p:nvGraphicFramePr>
          <p:cNvPr id="29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01479"/>
              </p:ext>
            </p:extLst>
          </p:nvPr>
        </p:nvGraphicFramePr>
        <p:xfrm>
          <a:off x="14167515" y="6312233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0.5773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0.4912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0.8888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0.5818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TextBox 31"/>
          <p:cNvSpPr txBox="1"/>
          <p:nvPr/>
        </p:nvSpPr>
        <p:spPr>
          <a:xfrm>
            <a:off x="1807923" y="3376362"/>
            <a:ext cx="279123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Celeb-DF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1B7D6F-7157-29B7-C9D2-DCAE450E53FB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1607964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93F656D-A136-3C3A-C598-988EDCD02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202" y="4843746"/>
            <a:ext cx="5852172" cy="43891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B38AD0-BA54-2F1F-338B-726AC12B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283" y="5010381"/>
            <a:ext cx="5442561" cy="408192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5905092" y="7185746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0446" y="9763651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9102" y="-791515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20906" y="-1913200"/>
            <a:ext cx="4543402" cy="2992200"/>
          </a:xfrm>
          <a:custGeom>
            <a:avLst/>
            <a:gdLst/>
            <a:ahLst/>
            <a:cxnLst/>
            <a:rect l="l" t="t" r="r" b="b"/>
            <a:pathLst>
              <a:path w="4543402" h="2992200">
                <a:moveTo>
                  <a:pt x="0" y="0"/>
                </a:moveTo>
                <a:lnTo>
                  <a:pt x="4543402" y="0"/>
                </a:lnTo>
                <a:lnTo>
                  <a:pt x="4543402" y="2992200"/>
                </a:lnTo>
                <a:lnTo>
                  <a:pt x="0" y="299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70696" y="9521926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198658">
            <a:off x="15966592" y="7862854"/>
            <a:ext cx="6334526" cy="4206494"/>
          </a:xfrm>
          <a:custGeom>
            <a:avLst/>
            <a:gdLst/>
            <a:ahLst/>
            <a:cxnLst/>
            <a:rect l="l" t="t" r="r" b="b"/>
            <a:pathLst>
              <a:path w="6334526" h="4206494">
                <a:moveTo>
                  <a:pt x="0" y="0"/>
                </a:moveTo>
                <a:lnTo>
                  <a:pt x="6334526" y="0"/>
                </a:lnTo>
                <a:lnTo>
                  <a:pt x="6334526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3175148" y="4398500"/>
            <a:ext cx="5271198" cy="3342700"/>
          </a:xfrm>
          <a:custGeom>
            <a:avLst/>
            <a:gdLst/>
            <a:ahLst/>
            <a:cxnLst/>
            <a:rect l="l" t="t" r="r" b="b"/>
            <a:pathLst>
              <a:path w="5271198" h="3342700">
                <a:moveTo>
                  <a:pt x="0" y="0"/>
                </a:moveTo>
                <a:lnTo>
                  <a:pt x="5271198" y="0"/>
                </a:lnTo>
                <a:lnTo>
                  <a:pt x="5271198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53" r="-4853"/>
            </a:stretch>
          </a:blipFill>
        </p:spPr>
      </p:sp>
      <p:sp>
        <p:nvSpPr>
          <p:cNvPr id="10" name="Freeform 10"/>
          <p:cNvSpPr/>
          <p:nvPr/>
        </p:nvSpPr>
        <p:spPr>
          <a:xfrm rot="1338115">
            <a:off x="-6068754" y="1934646"/>
            <a:ext cx="6334522" cy="4206494"/>
          </a:xfrm>
          <a:custGeom>
            <a:avLst/>
            <a:gdLst/>
            <a:ahLst/>
            <a:cxnLst/>
            <a:rect l="l" t="t" r="r" b="b"/>
            <a:pathLst>
              <a:path w="6334522" h="4206494">
                <a:moveTo>
                  <a:pt x="0" y="0"/>
                </a:moveTo>
                <a:lnTo>
                  <a:pt x="6334522" y="0"/>
                </a:lnTo>
                <a:lnTo>
                  <a:pt x="633452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444953"/>
                </a:solidFill>
                <a:latin typeface="Arimo"/>
              </a:rPr>
              <a:t>For each dataset the model was tested on each emotion class and the following metrics were observed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7923" y="3376362"/>
            <a:ext cx="279123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Celeb-DF</a:t>
            </a:r>
          </a:p>
        </p:txBody>
      </p:sp>
      <p:grpSp>
        <p:nvGrpSpPr>
          <p:cNvPr id="7" name="Group 19">
            <a:extLst>
              <a:ext uri="{FF2B5EF4-FFF2-40B4-BE49-F238E27FC236}">
                <a16:creationId xmlns:a16="http://schemas.microsoft.com/office/drawing/2014/main" id="{5B19356F-2FD8-5525-8DBD-E6FD57573CB1}"/>
              </a:ext>
            </a:extLst>
          </p:cNvPr>
          <p:cNvGrpSpPr/>
          <p:nvPr/>
        </p:nvGrpSpPr>
        <p:grpSpPr>
          <a:xfrm>
            <a:off x="6781459" y="4553379"/>
            <a:ext cx="1051128" cy="878100"/>
            <a:chOff x="0" y="0"/>
            <a:chExt cx="1401505" cy="1170800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E675B86A-E6D1-E26B-44C9-C1A4620D59A2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021FC7F3-8FA6-120E-73D5-52F3BB044645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AA6DE7B4-8FC0-9295-1959-75C4A6B47BCD}"/>
                </a:ext>
              </a:extLst>
            </p:cNvPr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3</a:t>
              </a:r>
            </a:p>
          </p:txBody>
        </p:sp>
      </p:grpSp>
      <p:sp>
        <p:nvSpPr>
          <p:cNvPr id="21" name="TextBox 28">
            <a:extLst>
              <a:ext uri="{FF2B5EF4-FFF2-40B4-BE49-F238E27FC236}">
                <a16:creationId xmlns:a16="http://schemas.microsoft.com/office/drawing/2014/main" id="{D7BA7F31-E1D6-7B63-471A-019743BFFBEB}"/>
              </a:ext>
            </a:extLst>
          </p:cNvPr>
          <p:cNvSpPr txBox="1"/>
          <p:nvPr/>
        </p:nvSpPr>
        <p:spPr>
          <a:xfrm>
            <a:off x="6414006" y="5383608"/>
            <a:ext cx="1786035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 dirty="0">
                <a:solidFill>
                  <a:srgbClr val="444953"/>
                </a:solidFill>
                <a:latin typeface="EB Garamond Bold"/>
              </a:rPr>
              <a:t>Anger</a:t>
            </a:r>
          </a:p>
        </p:txBody>
      </p:sp>
      <p:graphicFrame>
        <p:nvGraphicFramePr>
          <p:cNvPr id="22" name="Table 30">
            <a:extLst>
              <a:ext uri="{FF2B5EF4-FFF2-40B4-BE49-F238E27FC236}">
                <a16:creationId xmlns:a16="http://schemas.microsoft.com/office/drawing/2014/main" id="{4D866E2F-E5B6-F125-2C7A-67BDFB032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787220"/>
              </p:ext>
            </p:extLst>
          </p:nvPr>
        </p:nvGraphicFramePr>
        <p:xfrm>
          <a:off x="5698798" y="6307878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0.6583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0.4901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0.9382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0.6785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Group 11">
            <a:extLst>
              <a:ext uri="{FF2B5EF4-FFF2-40B4-BE49-F238E27FC236}">
                <a16:creationId xmlns:a16="http://schemas.microsoft.com/office/drawing/2014/main" id="{4B540E62-FC35-E599-F44A-CB32A8D32B04}"/>
              </a:ext>
            </a:extLst>
          </p:cNvPr>
          <p:cNvGrpSpPr/>
          <p:nvPr/>
        </p:nvGrpSpPr>
        <p:grpSpPr>
          <a:xfrm>
            <a:off x="15289535" y="4588038"/>
            <a:ext cx="1051128" cy="878100"/>
            <a:chOff x="0" y="0"/>
            <a:chExt cx="1401505" cy="1170800"/>
          </a:xfrm>
        </p:grpSpPr>
        <p:grpSp>
          <p:nvGrpSpPr>
            <p:cNvPr id="30" name="Group 12">
              <a:extLst>
                <a:ext uri="{FF2B5EF4-FFF2-40B4-BE49-F238E27FC236}">
                  <a16:creationId xmlns:a16="http://schemas.microsoft.com/office/drawing/2014/main" id="{016A37E8-982C-DE66-7EDA-3E73DC05DE2D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8C696912-9526-22A0-D07D-33D7C9487F23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80936C7D-8D56-6610-1D32-96EEF339BEA7}"/>
                </a:ext>
              </a:extLst>
            </p:cNvPr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4</a:t>
              </a:r>
            </a:p>
          </p:txBody>
        </p:sp>
      </p:grpSp>
      <p:graphicFrame>
        <p:nvGraphicFramePr>
          <p:cNvPr id="37" name="Table 23">
            <a:extLst>
              <a:ext uri="{FF2B5EF4-FFF2-40B4-BE49-F238E27FC236}">
                <a16:creationId xmlns:a16="http://schemas.microsoft.com/office/drawing/2014/main" id="{7B04B345-C540-03DA-0A66-FE6AE32FC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02995"/>
              </p:ext>
            </p:extLst>
          </p:nvPr>
        </p:nvGraphicFramePr>
        <p:xfrm>
          <a:off x="14206874" y="6388366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0.8571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0.3487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0.9509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0.8857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" name="TextBox 26">
            <a:extLst>
              <a:ext uri="{FF2B5EF4-FFF2-40B4-BE49-F238E27FC236}">
                <a16:creationId xmlns:a16="http://schemas.microsoft.com/office/drawing/2014/main" id="{85E7C061-C2EE-1881-6202-8192561DCC2C}"/>
              </a:ext>
            </a:extLst>
          </p:cNvPr>
          <p:cNvSpPr txBox="1"/>
          <p:nvPr/>
        </p:nvSpPr>
        <p:spPr>
          <a:xfrm>
            <a:off x="14505331" y="5418267"/>
            <a:ext cx="2619536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>
                <a:solidFill>
                  <a:srgbClr val="444953"/>
                </a:solidFill>
                <a:latin typeface="EB Garamond Bold"/>
              </a:rPr>
              <a:t>Fear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52B6C-05A8-1CA7-966C-A16AFCA11EB8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7201233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93F656D-A136-3C3A-C598-988EDCD02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202" y="4843746"/>
            <a:ext cx="5852172" cy="43891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B38AD0-BA54-2F1F-338B-726AC12B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283" y="5010381"/>
            <a:ext cx="5442560" cy="408192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5905092" y="7185746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0446" y="9763651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9102" y="-791515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20906" y="-1913200"/>
            <a:ext cx="4543402" cy="2992200"/>
          </a:xfrm>
          <a:custGeom>
            <a:avLst/>
            <a:gdLst/>
            <a:ahLst/>
            <a:cxnLst/>
            <a:rect l="l" t="t" r="r" b="b"/>
            <a:pathLst>
              <a:path w="4543402" h="2992200">
                <a:moveTo>
                  <a:pt x="0" y="0"/>
                </a:moveTo>
                <a:lnTo>
                  <a:pt x="4543402" y="0"/>
                </a:lnTo>
                <a:lnTo>
                  <a:pt x="4543402" y="2992200"/>
                </a:lnTo>
                <a:lnTo>
                  <a:pt x="0" y="299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70696" y="9521926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198658">
            <a:off x="15966592" y="7862854"/>
            <a:ext cx="6334526" cy="4206494"/>
          </a:xfrm>
          <a:custGeom>
            <a:avLst/>
            <a:gdLst/>
            <a:ahLst/>
            <a:cxnLst/>
            <a:rect l="l" t="t" r="r" b="b"/>
            <a:pathLst>
              <a:path w="6334526" h="4206494">
                <a:moveTo>
                  <a:pt x="0" y="0"/>
                </a:moveTo>
                <a:lnTo>
                  <a:pt x="6334526" y="0"/>
                </a:lnTo>
                <a:lnTo>
                  <a:pt x="6334526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3175148" y="4398500"/>
            <a:ext cx="5271198" cy="3342700"/>
          </a:xfrm>
          <a:custGeom>
            <a:avLst/>
            <a:gdLst/>
            <a:ahLst/>
            <a:cxnLst/>
            <a:rect l="l" t="t" r="r" b="b"/>
            <a:pathLst>
              <a:path w="5271198" h="3342700">
                <a:moveTo>
                  <a:pt x="0" y="0"/>
                </a:moveTo>
                <a:lnTo>
                  <a:pt x="5271198" y="0"/>
                </a:lnTo>
                <a:lnTo>
                  <a:pt x="5271198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53" r="-4853"/>
            </a:stretch>
          </a:blipFill>
        </p:spPr>
      </p:sp>
      <p:sp>
        <p:nvSpPr>
          <p:cNvPr id="10" name="Freeform 10"/>
          <p:cNvSpPr/>
          <p:nvPr/>
        </p:nvSpPr>
        <p:spPr>
          <a:xfrm rot="1338115">
            <a:off x="-6068754" y="1934646"/>
            <a:ext cx="6334522" cy="4206494"/>
          </a:xfrm>
          <a:custGeom>
            <a:avLst/>
            <a:gdLst/>
            <a:ahLst/>
            <a:cxnLst/>
            <a:rect l="l" t="t" r="r" b="b"/>
            <a:pathLst>
              <a:path w="6334522" h="4206494">
                <a:moveTo>
                  <a:pt x="0" y="0"/>
                </a:moveTo>
                <a:lnTo>
                  <a:pt x="6334522" y="0"/>
                </a:lnTo>
                <a:lnTo>
                  <a:pt x="633452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For each dataset the model was tested on each emotion class and the following metrics were observed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7923" y="3376362"/>
            <a:ext cx="279123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Celeb-DF</a:t>
            </a:r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E2BC0904-DF0C-45AC-03A9-8E8128DD41FF}"/>
              </a:ext>
            </a:extLst>
          </p:cNvPr>
          <p:cNvGrpSpPr/>
          <p:nvPr/>
        </p:nvGrpSpPr>
        <p:grpSpPr>
          <a:xfrm>
            <a:off x="6781458" y="4588038"/>
            <a:ext cx="1051128" cy="878100"/>
            <a:chOff x="0" y="0"/>
            <a:chExt cx="1401505" cy="1170800"/>
          </a:xfrm>
        </p:grpSpPr>
        <p:grpSp>
          <p:nvGrpSpPr>
            <p:cNvPr id="13" name="Group 16">
              <a:extLst>
                <a:ext uri="{FF2B5EF4-FFF2-40B4-BE49-F238E27FC236}">
                  <a16:creationId xmlns:a16="http://schemas.microsoft.com/office/drawing/2014/main" id="{43B9C033-FE2D-4D4D-1AE3-4B4B4B9427E4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E536D483-34AD-0255-AE29-BE1149D1DDC4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9BA8395C-E49F-C393-4281-4D47478B1F70}"/>
                </a:ext>
              </a:extLst>
            </p:cNvPr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>
                  <a:solidFill>
                    <a:srgbClr val="64728D"/>
                  </a:solidFill>
                  <a:latin typeface="EB Garamond Bold"/>
                </a:rPr>
                <a:t>5</a:t>
              </a:r>
            </a:p>
          </p:txBody>
        </p:sp>
      </p:grpSp>
      <p:sp>
        <p:nvSpPr>
          <p:cNvPr id="16" name="TextBox 27">
            <a:extLst>
              <a:ext uri="{FF2B5EF4-FFF2-40B4-BE49-F238E27FC236}">
                <a16:creationId xmlns:a16="http://schemas.microsoft.com/office/drawing/2014/main" id="{56AAE809-4210-2C43-D897-B46034C44407}"/>
              </a:ext>
            </a:extLst>
          </p:cNvPr>
          <p:cNvSpPr txBox="1"/>
          <p:nvPr/>
        </p:nvSpPr>
        <p:spPr>
          <a:xfrm>
            <a:off x="6116281" y="5418267"/>
            <a:ext cx="2381482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>
                <a:solidFill>
                  <a:srgbClr val="444953"/>
                </a:solidFill>
                <a:latin typeface="EB Garamond Bold"/>
              </a:rPr>
              <a:t>Disgust</a:t>
            </a:r>
          </a:p>
        </p:txBody>
      </p:sp>
      <p:graphicFrame>
        <p:nvGraphicFramePr>
          <p:cNvPr id="17" name="Table 29">
            <a:extLst>
              <a:ext uri="{FF2B5EF4-FFF2-40B4-BE49-F238E27FC236}">
                <a16:creationId xmlns:a16="http://schemas.microsoft.com/office/drawing/2014/main" id="{EC35A926-3497-A685-F2AE-757B4F596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320714"/>
              </p:ext>
            </p:extLst>
          </p:nvPr>
        </p:nvGraphicFramePr>
        <p:xfrm>
          <a:off x="5698798" y="6331908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 dirty="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0.7534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0.3921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0.9800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0.7424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" name="Group 19">
            <a:extLst>
              <a:ext uri="{FF2B5EF4-FFF2-40B4-BE49-F238E27FC236}">
                <a16:creationId xmlns:a16="http://schemas.microsoft.com/office/drawing/2014/main" id="{B481363C-C2F1-6820-F8DB-7CECF3B0E10E}"/>
              </a:ext>
            </a:extLst>
          </p:cNvPr>
          <p:cNvGrpSpPr/>
          <p:nvPr/>
        </p:nvGrpSpPr>
        <p:grpSpPr>
          <a:xfrm>
            <a:off x="15094266" y="4588038"/>
            <a:ext cx="1051128" cy="878100"/>
            <a:chOff x="0" y="0"/>
            <a:chExt cx="1401505" cy="1170800"/>
          </a:xfrm>
        </p:grpSpPr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585A7ABF-BE9B-CBEA-5A91-7CA23933F6CF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F17D73D4-B720-8113-1F1D-C18DD3E5F4D6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0EF981B9-B497-54BA-C3EA-BACF12146AFB}"/>
                </a:ext>
              </a:extLst>
            </p:cNvPr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6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D89179F-5E65-37A6-F87C-B7C68E312707}"/>
              </a:ext>
            </a:extLst>
          </p:cNvPr>
          <p:cNvSpPr txBox="1"/>
          <p:nvPr/>
        </p:nvSpPr>
        <p:spPr>
          <a:xfrm>
            <a:off x="14726813" y="5418267"/>
            <a:ext cx="1786035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>
                <a:solidFill>
                  <a:srgbClr val="444953"/>
                </a:solidFill>
                <a:latin typeface="EB Garamond Bold"/>
              </a:rPr>
              <a:t>Surprise</a:t>
            </a:r>
          </a:p>
        </p:txBody>
      </p:sp>
      <p:graphicFrame>
        <p:nvGraphicFramePr>
          <p:cNvPr id="32" name="Table 30">
            <a:extLst>
              <a:ext uri="{FF2B5EF4-FFF2-40B4-BE49-F238E27FC236}">
                <a16:creationId xmlns:a16="http://schemas.microsoft.com/office/drawing/2014/main" id="{D7D4AA83-D39A-DEDC-E2ED-8361A48AA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78951"/>
              </p:ext>
            </p:extLst>
          </p:nvPr>
        </p:nvGraphicFramePr>
        <p:xfrm>
          <a:off x="14017199" y="6331908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 dirty="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0.8032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0.3702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0.9400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0.8392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C210DBE3-5FC0-3819-34C2-172BA6DE9B87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7824312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93F656D-A136-3C3A-C598-988EDCD02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202" y="4843746"/>
            <a:ext cx="5852172" cy="43891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B38AD0-BA54-2F1F-338B-726AC12B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283" y="5010381"/>
            <a:ext cx="5442560" cy="408192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5905092" y="7185746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0446" y="9763651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9102" y="-791515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20906" y="-1913200"/>
            <a:ext cx="4543402" cy="2992200"/>
          </a:xfrm>
          <a:custGeom>
            <a:avLst/>
            <a:gdLst/>
            <a:ahLst/>
            <a:cxnLst/>
            <a:rect l="l" t="t" r="r" b="b"/>
            <a:pathLst>
              <a:path w="4543402" h="2992200">
                <a:moveTo>
                  <a:pt x="0" y="0"/>
                </a:moveTo>
                <a:lnTo>
                  <a:pt x="4543402" y="0"/>
                </a:lnTo>
                <a:lnTo>
                  <a:pt x="4543402" y="2992200"/>
                </a:lnTo>
                <a:lnTo>
                  <a:pt x="0" y="299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70696" y="9521926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198658">
            <a:off x="15966592" y="7862854"/>
            <a:ext cx="6334526" cy="4206494"/>
          </a:xfrm>
          <a:custGeom>
            <a:avLst/>
            <a:gdLst/>
            <a:ahLst/>
            <a:cxnLst/>
            <a:rect l="l" t="t" r="r" b="b"/>
            <a:pathLst>
              <a:path w="6334526" h="4206494">
                <a:moveTo>
                  <a:pt x="0" y="0"/>
                </a:moveTo>
                <a:lnTo>
                  <a:pt x="6334526" y="0"/>
                </a:lnTo>
                <a:lnTo>
                  <a:pt x="6334526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3175148" y="4398500"/>
            <a:ext cx="5271198" cy="3342700"/>
          </a:xfrm>
          <a:custGeom>
            <a:avLst/>
            <a:gdLst/>
            <a:ahLst/>
            <a:cxnLst/>
            <a:rect l="l" t="t" r="r" b="b"/>
            <a:pathLst>
              <a:path w="5271198" h="3342700">
                <a:moveTo>
                  <a:pt x="0" y="0"/>
                </a:moveTo>
                <a:lnTo>
                  <a:pt x="5271198" y="0"/>
                </a:lnTo>
                <a:lnTo>
                  <a:pt x="5271198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53" r="-4853"/>
            </a:stretch>
          </a:blipFill>
        </p:spPr>
      </p:sp>
      <p:sp>
        <p:nvSpPr>
          <p:cNvPr id="10" name="Freeform 10"/>
          <p:cNvSpPr/>
          <p:nvPr/>
        </p:nvSpPr>
        <p:spPr>
          <a:xfrm rot="1338115">
            <a:off x="-6068754" y="1934646"/>
            <a:ext cx="6334522" cy="4206494"/>
          </a:xfrm>
          <a:custGeom>
            <a:avLst/>
            <a:gdLst/>
            <a:ahLst/>
            <a:cxnLst/>
            <a:rect l="l" t="t" r="r" b="b"/>
            <a:pathLst>
              <a:path w="6334522" h="4206494">
                <a:moveTo>
                  <a:pt x="0" y="0"/>
                </a:moveTo>
                <a:lnTo>
                  <a:pt x="6334522" y="0"/>
                </a:lnTo>
                <a:lnTo>
                  <a:pt x="633452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For each dataset the model was tested on each emotion class and the following metrics were observed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7923" y="3376362"/>
            <a:ext cx="279123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DFDC</a:t>
            </a:r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E2BC0904-DF0C-45AC-03A9-8E8128DD41FF}"/>
              </a:ext>
            </a:extLst>
          </p:cNvPr>
          <p:cNvGrpSpPr/>
          <p:nvPr/>
        </p:nvGrpSpPr>
        <p:grpSpPr>
          <a:xfrm>
            <a:off x="6781458" y="4588038"/>
            <a:ext cx="1051128" cy="878100"/>
            <a:chOff x="0" y="0"/>
            <a:chExt cx="1401505" cy="1170800"/>
          </a:xfrm>
        </p:grpSpPr>
        <p:grpSp>
          <p:nvGrpSpPr>
            <p:cNvPr id="13" name="Group 16">
              <a:extLst>
                <a:ext uri="{FF2B5EF4-FFF2-40B4-BE49-F238E27FC236}">
                  <a16:creationId xmlns:a16="http://schemas.microsoft.com/office/drawing/2014/main" id="{43B9C033-FE2D-4D4D-1AE3-4B4B4B9427E4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E536D483-34AD-0255-AE29-BE1149D1DDC4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9BA8395C-E49F-C393-4281-4D47478B1F70}"/>
                </a:ext>
              </a:extLst>
            </p:cNvPr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1</a:t>
              </a:r>
            </a:p>
          </p:txBody>
        </p:sp>
      </p:grpSp>
      <p:sp>
        <p:nvSpPr>
          <p:cNvPr id="16" name="TextBox 27">
            <a:extLst>
              <a:ext uri="{FF2B5EF4-FFF2-40B4-BE49-F238E27FC236}">
                <a16:creationId xmlns:a16="http://schemas.microsoft.com/office/drawing/2014/main" id="{56AAE809-4210-2C43-D897-B46034C44407}"/>
              </a:ext>
            </a:extLst>
          </p:cNvPr>
          <p:cNvSpPr txBox="1"/>
          <p:nvPr/>
        </p:nvSpPr>
        <p:spPr>
          <a:xfrm>
            <a:off x="6116281" y="5418267"/>
            <a:ext cx="2381482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 dirty="0">
                <a:solidFill>
                  <a:srgbClr val="444953"/>
                </a:solidFill>
                <a:latin typeface="EB Garamond Bold"/>
              </a:rPr>
              <a:t>Happiness</a:t>
            </a: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B481363C-C2F1-6820-F8DB-7CECF3B0E10E}"/>
              </a:ext>
            </a:extLst>
          </p:cNvPr>
          <p:cNvGrpSpPr/>
          <p:nvPr/>
        </p:nvGrpSpPr>
        <p:grpSpPr>
          <a:xfrm>
            <a:off x="15094266" y="4588038"/>
            <a:ext cx="1051128" cy="878100"/>
            <a:chOff x="0" y="0"/>
            <a:chExt cx="1401505" cy="1170800"/>
          </a:xfrm>
        </p:grpSpPr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585A7ABF-BE9B-CBEA-5A91-7CA23933F6CF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F17D73D4-B720-8113-1F1D-C18DD3E5F4D6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0EF981B9-B497-54BA-C3EA-BACF12146AFB}"/>
                </a:ext>
              </a:extLst>
            </p:cNvPr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2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D89179F-5E65-37A6-F87C-B7C68E312707}"/>
              </a:ext>
            </a:extLst>
          </p:cNvPr>
          <p:cNvSpPr txBox="1"/>
          <p:nvPr/>
        </p:nvSpPr>
        <p:spPr>
          <a:xfrm>
            <a:off x="14726813" y="5418267"/>
            <a:ext cx="1786035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 dirty="0">
                <a:solidFill>
                  <a:srgbClr val="444953"/>
                </a:solidFill>
                <a:latin typeface="EB Garamond Bold"/>
              </a:rPr>
              <a:t>Sadness</a:t>
            </a:r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F5CA9844-0E00-E03F-1F66-4A7F27793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9630"/>
              </p:ext>
            </p:extLst>
          </p:nvPr>
        </p:nvGraphicFramePr>
        <p:xfrm>
          <a:off x="5698798" y="6350165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 dirty="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0.7037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0.1801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0.8889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0.7272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29">
            <a:extLst>
              <a:ext uri="{FF2B5EF4-FFF2-40B4-BE49-F238E27FC236}">
                <a16:creationId xmlns:a16="http://schemas.microsoft.com/office/drawing/2014/main" id="{7BE95599-351C-AA89-D12C-012E153AA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91613"/>
              </p:ext>
            </p:extLst>
          </p:nvPr>
        </p:nvGraphicFramePr>
        <p:xfrm>
          <a:off x="14017199" y="6331907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0.7143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0.1582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1.0000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0.6667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9B008A9-EF65-8F57-6752-D5D014E4DC4A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215169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3069595">
            <a:off x="15200196" y="-2409502"/>
            <a:ext cx="6334534" cy="4206496"/>
          </a:xfrm>
          <a:custGeom>
            <a:avLst/>
            <a:gdLst/>
            <a:ahLst/>
            <a:cxnLst/>
            <a:rect l="l" t="t" r="r" b="b"/>
            <a:pathLst>
              <a:path w="6334534" h="4206496">
                <a:moveTo>
                  <a:pt x="0" y="0"/>
                </a:moveTo>
                <a:lnTo>
                  <a:pt x="6334534" y="0"/>
                </a:lnTo>
                <a:lnTo>
                  <a:pt x="6334534" y="4206496"/>
                </a:lnTo>
                <a:lnTo>
                  <a:pt x="0" y="4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859064" y="3239350"/>
            <a:ext cx="7277254" cy="4206500"/>
          </a:xfrm>
          <a:custGeom>
            <a:avLst/>
            <a:gdLst/>
            <a:ahLst/>
            <a:cxnLst/>
            <a:rect l="l" t="t" r="r" b="b"/>
            <a:pathLst>
              <a:path w="7277254" h="4206500">
                <a:moveTo>
                  <a:pt x="0" y="0"/>
                </a:moveTo>
                <a:lnTo>
                  <a:pt x="7277254" y="0"/>
                </a:lnTo>
                <a:lnTo>
                  <a:pt x="7277254" y="4206500"/>
                </a:lnTo>
                <a:lnTo>
                  <a:pt x="0" y="4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852316">
            <a:off x="-1165478" y="-5531902"/>
            <a:ext cx="6334550" cy="6569990"/>
          </a:xfrm>
          <a:custGeom>
            <a:avLst/>
            <a:gdLst/>
            <a:ahLst/>
            <a:cxnLst/>
            <a:rect l="l" t="t" r="r" b="b"/>
            <a:pathLst>
              <a:path w="6334550" h="6569990">
                <a:moveTo>
                  <a:pt x="0" y="0"/>
                </a:moveTo>
                <a:lnTo>
                  <a:pt x="6334550" y="0"/>
                </a:lnTo>
                <a:lnTo>
                  <a:pt x="6334550" y="6569990"/>
                </a:lnTo>
                <a:lnTo>
                  <a:pt x="0" y="6569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40054" y="86691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0" y="0"/>
                </a:moveTo>
                <a:lnTo>
                  <a:pt x="6334534" y="0"/>
                </a:lnTo>
                <a:lnTo>
                  <a:pt x="6334534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14982" y="303600"/>
            <a:ext cx="9627504" cy="10482196"/>
          </a:xfrm>
          <a:custGeom>
            <a:avLst/>
            <a:gdLst/>
            <a:ahLst/>
            <a:cxnLst/>
            <a:rect l="l" t="t" r="r" b="b"/>
            <a:pathLst>
              <a:path w="9627504" h="10482196">
                <a:moveTo>
                  <a:pt x="0" y="0"/>
                </a:moveTo>
                <a:lnTo>
                  <a:pt x="9627504" y="0"/>
                </a:lnTo>
                <a:lnTo>
                  <a:pt x="9627504" y="10482196"/>
                </a:lnTo>
                <a:lnTo>
                  <a:pt x="0" y="10482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293761">
            <a:off x="14557304" y="7912600"/>
            <a:ext cx="1704750" cy="1887998"/>
          </a:xfrm>
          <a:custGeom>
            <a:avLst/>
            <a:gdLst/>
            <a:ahLst/>
            <a:cxnLst/>
            <a:rect l="l" t="t" r="r" b="b"/>
            <a:pathLst>
              <a:path w="1704750" h="1887998">
                <a:moveTo>
                  <a:pt x="0" y="0"/>
                </a:moveTo>
                <a:lnTo>
                  <a:pt x="1704750" y="0"/>
                </a:lnTo>
                <a:lnTo>
                  <a:pt x="1704750" y="1887998"/>
                </a:lnTo>
                <a:lnTo>
                  <a:pt x="0" y="1887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57798" y="-1833250"/>
            <a:ext cx="4817552" cy="3172750"/>
          </a:xfrm>
          <a:custGeom>
            <a:avLst/>
            <a:gdLst/>
            <a:ahLst/>
            <a:cxnLst/>
            <a:rect l="l" t="t" r="r" b="b"/>
            <a:pathLst>
              <a:path w="4817552" h="3172750">
                <a:moveTo>
                  <a:pt x="0" y="0"/>
                </a:moveTo>
                <a:lnTo>
                  <a:pt x="4817552" y="0"/>
                </a:lnTo>
                <a:lnTo>
                  <a:pt x="4817552" y="3172750"/>
                </a:lnTo>
                <a:lnTo>
                  <a:pt x="0" y="3172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05906" y="-1004054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50606" y="9116300"/>
            <a:ext cx="3009900" cy="2824198"/>
          </a:xfrm>
          <a:custGeom>
            <a:avLst/>
            <a:gdLst/>
            <a:ahLst/>
            <a:cxnLst/>
            <a:rect l="l" t="t" r="r" b="b"/>
            <a:pathLst>
              <a:path w="3009900" h="2824198">
                <a:moveTo>
                  <a:pt x="0" y="0"/>
                </a:moveTo>
                <a:lnTo>
                  <a:pt x="3009900" y="0"/>
                </a:lnTo>
                <a:lnTo>
                  <a:pt x="3009900" y="2824198"/>
                </a:lnTo>
                <a:lnTo>
                  <a:pt x="0" y="282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195842" y="3166710"/>
            <a:ext cx="9952350" cy="3255426"/>
            <a:chOff x="0" y="0"/>
            <a:chExt cx="13269800" cy="43405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330043"/>
              <a:ext cx="13269800" cy="201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 dirty="0">
                  <a:solidFill>
                    <a:srgbClr val="64728D"/>
                  </a:solidFill>
                  <a:latin typeface="EB Garamond Bold"/>
                </a:rPr>
                <a:t>Objectives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287400" cy="255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64728D"/>
                  </a:solidFill>
                  <a:latin typeface="EB Garamond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93F656D-A136-3C3A-C598-988EDCD02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202" y="4843746"/>
            <a:ext cx="5852172" cy="43891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B38AD0-BA54-2F1F-338B-726AC12B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88" y="5088187"/>
            <a:ext cx="5889465" cy="392630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5905092" y="7185746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0446" y="9763651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9102" y="-791515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20906" y="-1913200"/>
            <a:ext cx="4543402" cy="2992200"/>
          </a:xfrm>
          <a:custGeom>
            <a:avLst/>
            <a:gdLst/>
            <a:ahLst/>
            <a:cxnLst/>
            <a:rect l="l" t="t" r="r" b="b"/>
            <a:pathLst>
              <a:path w="4543402" h="2992200">
                <a:moveTo>
                  <a:pt x="0" y="0"/>
                </a:moveTo>
                <a:lnTo>
                  <a:pt x="4543402" y="0"/>
                </a:lnTo>
                <a:lnTo>
                  <a:pt x="4543402" y="2992200"/>
                </a:lnTo>
                <a:lnTo>
                  <a:pt x="0" y="299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70696" y="9521926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198658">
            <a:off x="15966592" y="7862854"/>
            <a:ext cx="6334526" cy="4206494"/>
          </a:xfrm>
          <a:custGeom>
            <a:avLst/>
            <a:gdLst/>
            <a:ahLst/>
            <a:cxnLst/>
            <a:rect l="l" t="t" r="r" b="b"/>
            <a:pathLst>
              <a:path w="6334526" h="4206494">
                <a:moveTo>
                  <a:pt x="0" y="0"/>
                </a:moveTo>
                <a:lnTo>
                  <a:pt x="6334526" y="0"/>
                </a:lnTo>
                <a:lnTo>
                  <a:pt x="6334526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3175148" y="4398500"/>
            <a:ext cx="5271198" cy="3342700"/>
          </a:xfrm>
          <a:custGeom>
            <a:avLst/>
            <a:gdLst/>
            <a:ahLst/>
            <a:cxnLst/>
            <a:rect l="l" t="t" r="r" b="b"/>
            <a:pathLst>
              <a:path w="5271198" h="3342700">
                <a:moveTo>
                  <a:pt x="0" y="0"/>
                </a:moveTo>
                <a:lnTo>
                  <a:pt x="5271198" y="0"/>
                </a:lnTo>
                <a:lnTo>
                  <a:pt x="5271198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53" r="-4853"/>
            </a:stretch>
          </a:blipFill>
        </p:spPr>
      </p:sp>
      <p:sp>
        <p:nvSpPr>
          <p:cNvPr id="10" name="Freeform 10"/>
          <p:cNvSpPr/>
          <p:nvPr/>
        </p:nvSpPr>
        <p:spPr>
          <a:xfrm rot="1338115">
            <a:off x="-6068754" y="1934646"/>
            <a:ext cx="6334522" cy="4206494"/>
          </a:xfrm>
          <a:custGeom>
            <a:avLst/>
            <a:gdLst/>
            <a:ahLst/>
            <a:cxnLst/>
            <a:rect l="l" t="t" r="r" b="b"/>
            <a:pathLst>
              <a:path w="6334522" h="4206494">
                <a:moveTo>
                  <a:pt x="0" y="0"/>
                </a:moveTo>
                <a:lnTo>
                  <a:pt x="6334522" y="0"/>
                </a:lnTo>
                <a:lnTo>
                  <a:pt x="633452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For each dataset the model was tested on each emotion class and the following metrics were observed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7923" y="3376362"/>
            <a:ext cx="279123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DFDC</a:t>
            </a:r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E2BC0904-DF0C-45AC-03A9-8E8128DD41FF}"/>
              </a:ext>
            </a:extLst>
          </p:cNvPr>
          <p:cNvGrpSpPr/>
          <p:nvPr/>
        </p:nvGrpSpPr>
        <p:grpSpPr>
          <a:xfrm>
            <a:off x="6781458" y="4588038"/>
            <a:ext cx="1051128" cy="878100"/>
            <a:chOff x="0" y="0"/>
            <a:chExt cx="1401505" cy="1170800"/>
          </a:xfrm>
        </p:grpSpPr>
        <p:grpSp>
          <p:nvGrpSpPr>
            <p:cNvPr id="13" name="Group 16">
              <a:extLst>
                <a:ext uri="{FF2B5EF4-FFF2-40B4-BE49-F238E27FC236}">
                  <a16:creationId xmlns:a16="http://schemas.microsoft.com/office/drawing/2014/main" id="{43B9C033-FE2D-4D4D-1AE3-4B4B4B9427E4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E536D483-34AD-0255-AE29-BE1149D1DDC4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9BA8395C-E49F-C393-4281-4D47478B1F70}"/>
                </a:ext>
              </a:extLst>
            </p:cNvPr>
            <p:cNvSpPr txBox="1"/>
            <p:nvPr/>
          </p:nvSpPr>
          <p:spPr>
            <a:xfrm>
              <a:off x="0" y="41435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3</a:t>
              </a:r>
            </a:p>
          </p:txBody>
        </p:sp>
      </p:grpSp>
      <p:sp>
        <p:nvSpPr>
          <p:cNvPr id="16" name="TextBox 27">
            <a:extLst>
              <a:ext uri="{FF2B5EF4-FFF2-40B4-BE49-F238E27FC236}">
                <a16:creationId xmlns:a16="http://schemas.microsoft.com/office/drawing/2014/main" id="{56AAE809-4210-2C43-D897-B46034C44407}"/>
              </a:ext>
            </a:extLst>
          </p:cNvPr>
          <p:cNvSpPr txBox="1"/>
          <p:nvPr/>
        </p:nvSpPr>
        <p:spPr>
          <a:xfrm>
            <a:off x="6116281" y="5418267"/>
            <a:ext cx="2381482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 dirty="0">
                <a:solidFill>
                  <a:srgbClr val="444953"/>
                </a:solidFill>
                <a:latin typeface="EB Garamond Bold"/>
              </a:rPr>
              <a:t>Anger</a:t>
            </a:r>
          </a:p>
        </p:txBody>
      </p:sp>
      <p:graphicFrame>
        <p:nvGraphicFramePr>
          <p:cNvPr id="17" name="Table 29">
            <a:extLst>
              <a:ext uri="{FF2B5EF4-FFF2-40B4-BE49-F238E27FC236}">
                <a16:creationId xmlns:a16="http://schemas.microsoft.com/office/drawing/2014/main" id="{EC35A926-3497-A685-F2AE-757B4F596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66536"/>
              </p:ext>
            </p:extLst>
          </p:nvPr>
        </p:nvGraphicFramePr>
        <p:xfrm>
          <a:off x="5698798" y="6331908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 dirty="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0.6667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0.2268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1.0000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0.5000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" name="Group 19">
            <a:extLst>
              <a:ext uri="{FF2B5EF4-FFF2-40B4-BE49-F238E27FC236}">
                <a16:creationId xmlns:a16="http://schemas.microsoft.com/office/drawing/2014/main" id="{B481363C-C2F1-6820-F8DB-7CECF3B0E10E}"/>
              </a:ext>
            </a:extLst>
          </p:cNvPr>
          <p:cNvGrpSpPr/>
          <p:nvPr/>
        </p:nvGrpSpPr>
        <p:grpSpPr>
          <a:xfrm>
            <a:off x="15094266" y="4588038"/>
            <a:ext cx="1051128" cy="878100"/>
            <a:chOff x="0" y="0"/>
            <a:chExt cx="1401505" cy="1170800"/>
          </a:xfrm>
        </p:grpSpPr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585A7ABF-BE9B-CBEA-5A91-7CA23933F6CF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F17D73D4-B720-8113-1F1D-C18DD3E5F4D6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0EF981B9-B497-54BA-C3EA-BACF12146AFB}"/>
                </a:ext>
              </a:extLst>
            </p:cNvPr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4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D89179F-5E65-37A6-F87C-B7C68E312707}"/>
              </a:ext>
            </a:extLst>
          </p:cNvPr>
          <p:cNvSpPr txBox="1"/>
          <p:nvPr/>
        </p:nvSpPr>
        <p:spPr>
          <a:xfrm>
            <a:off x="14726813" y="5418267"/>
            <a:ext cx="1786035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 dirty="0">
                <a:solidFill>
                  <a:srgbClr val="444953"/>
                </a:solidFill>
                <a:latin typeface="EB Garamond Bold"/>
              </a:rPr>
              <a:t>Fear</a:t>
            </a:r>
          </a:p>
        </p:txBody>
      </p:sp>
      <p:graphicFrame>
        <p:nvGraphicFramePr>
          <p:cNvPr id="32" name="Table 30">
            <a:extLst>
              <a:ext uri="{FF2B5EF4-FFF2-40B4-BE49-F238E27FC236}">
                <a16:creationId xmlns:a16="http://schemas.microsoft.com/office/drawing/2014/main" id="{D7D4AA83-D39A-DEDC-E2ED-8361A48AA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46914"/>
              </p:ext>
            </p:extLst>
          </p:nvPr>
        </p:nvGraphicFramePr>
        <p:xfrm>
          <a:off x="14017199" y="6331908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0.6500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0.2390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0.9000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0.5625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24BEEAE-B982-1D12-B68B-C0460CDA6C83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407851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93F656D-A136-3C3A-C598-988EDCD02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6819" y="4922117"/>
            <a:ext cx="6321567" cy="42143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B38AD0-BA54-2F1F-338B-726AC12B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812" y="5055410"/>
            <a:ext cx="5748469" cy="3832312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5905092" y="7185746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0446" y="9763651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0" y="0"/>
                </a:moveTo>
                <a:lnTo>
                  <a:pt x="2087750" y="0"/>
                </a:lnTo>
                <a:lnTo>
                  <a:pt x="2087750" y="1923800"/>
                </a:lnTo>
                <a:lnTo>
                  <a:pt x="0" y="192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9102" y="-7915150"/>
            <a:ext cx="8708898" cy="9482096"/>
          </a:xfrm>
          <a:custGeom>
            <a:avLst/>
            <a:gdLst/>
            <a:ahLst/>
            <a:cxnLst/>
            <a:rect l="l" t="t" r="r" b="b"/>
            <a:pathLst>
              <a:path w="8708898" h="9482096">
                <a:moveTo>
                  <a:pt x="0" y="0"/>
                </a:moveTo>
                <a:lnTo>
                  <a:pt x="8708898" y="0"/>
                </a:lnTo>
                <a:lnTo>
                  <a:pt x="8708898" y="9482096"/>
                </a:lnTo>
                <a:lnTo>
                  <a:pt x="0" y="9482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20906" y="-1913200"/>
            <a:ext cx="4543402" cy="2992200"/>
          </a:xfrm>
          <a:custGeom>
            <a:avLst/>
            <a:gdLst/>
            <a:ahLst/>
            <a:cxnLst/>
            <a:rect l="l" t="t" r="r" b="b"/>
            <a:pathLst>
              <a:path w="4543402" h="2992200">
                <a:moveTo>
                  <a:pt x="0" y="0"/>
                </a:moveTo>
                <a:lnTo>
                  <a:pt x="4543402" y="0"/>
                </a:lnTo>
                <a:lnTo>
                  <a:pt x="4543402" y="2992200"/>
                </a:lnTo>
                <a:lnTo>
                  <a:pt x="0" y="299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70696" y="9521926"/>
            <a:ext cx="2173598" cy="2407250"/>
          </a:xfrm>
          <a:custGeom>
            <a:avLst/>
            <a:gdLst/>
            <a:ahLst/>
            <a:cxnLst/>
            <a:rect l="l" t="t" r="r" b="b"/>
            <a:pathLst>
              <a:path w="2173598" h="2407250">
                <a:moveTo>
                  <a:pt x="0" y="0"/>
                </a:moveTo>
                <a:lnTo>
                  <a:pt x="2173598" y="0"/>
                </a:lnTo>
                <a:lnTo>
                  <a:pt x="2173598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198658">
            <a:off x="15966592" y="7862854"/>
            <a:ext cx="6334526" cy="4206494"/>
          </a:xfrm>
          <a:custGeom>
            <a:avLst/>
            <a:gdLst/>
            <a:ahLst/>
            <a:cxnLst/>
            <a:rect l="l" t="t" r="r" b="b"/>
            <a:pathLst>
              <a:path w="6334526" h="4206494">
                <a:moveTo>
                  <a:pt x="0" y="0"/>
                </a:moveTo>
                <a:lnTo>
                  <a:pt x="6334526" y="0"/>
                </a:lnTo>
                <a:lnTo>
                  <a:pt x="6334526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-3175148" y="4398500"/>
            <a:ext cx="5271198" cy="3342700"/>
          </a:xfrm>
          <a:custGeom>
            <a:avLst/>
            <a:gdLst/>
            <a:ahLst/>
            <a:cxnLst/>
            <a:rect l="l" t="t" r="r" b="b"/>
            <a:pathLst>
              <a:path w="5271198" h="3342700">
                <a:moveTo>
                  <a:pt x="0" y="0"/>
                </a:moveTo>
                <a:lnTo>
                  <a:pt x="5271198" y="0"/>
                </a:lnTo>
                <a:lnTo>
                  <a:pt x="5271198" y="3342700"/>
                </a:lnTo>
                <a:lnTo>
                  <a:pt x="0" y="33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53" r="-4853"/>
            </a:stretch>
          </a:blipFill>
        </p:spPr>
      </p:sp>
      <p:sp>
        <p:nvSpPr>
          <p:cNvPr id="10" name="Freeform 10"/>
          <p:cNvSpPr/>
          <p:nvPr/>
        </p:nvSpPr>
        <p:spPr>
          <a:xfrm rot="1338115">
            <a:off x="-6068754" y="1934646"/>
            <a:ext cx="6334522" cy="4206494"/>
          </a:xfrm>
          <a:custGeom>
            <a:avLst/>
            <a:gdLst/>
            <a:ahLst/>
            <a:cxnLst/>
            <a:rect l="l" t="t" r="r" b="b"/>
            <a:pathLst>
              <a:path w="6334522" h="4206494">
                <a:moveTo>
                  <a:pt x="0" y="0"/>
                </a:moveTo>
                <a:lnTo>
                  <a:pt x="6334522" y="0"/>
                </a:lnTo>
                <a:lnTo>
                  <a:pt x="6334522" y="4206494"/>
                </a:lnTo>
                <a:lnTo>
                  <a:pt x="0" y="4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31425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Testing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7729" y="2189814"/>
            <a:ext cx="14197363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444953"/>
                </a:solidFill>
                <a:latin typeface="Arimo"/>
              </a:rPr>
              <a:t>For each dataset the model was tested on each emotion class and the following metrics were observed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7923" y="3376362"/>
            <a:ext cx="279123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444953"/>
                </a:solidFill>
                <a:latin typeface="EB Garamond Semi-Bold"/>
              </a:rPr>
              <a:t>DFDC</a:t>
            </a:r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E2BC0904-DF0C-45AC-03A9-8E8128DD41FF}"/>
              </a:ext>
            </a:extLst>
          </p:cNvPr>
          <p:cNvGrpSpPr/>
          <p:nvPr/>
        </p:nvGrpSpPr>
        <p:grpSpPr>
          <a:xfrm>
            <a:off x="6781458" y="4588038"/>
            <a:ext cx="1051128" cy="878100"/>
            <a:chOff x="0" y="0"/>
            <a:chExt cx="1401505" cy="1170800"/>
          </a:xfrm>
        </p:grpSpPr>
        <p:grpSp>
          <p:nvGrpSpPr>
            <p:cNvPr id="13" name="Group 16">
              <a:extLst>
                <a:ext uri="{FF2B5EF4-FFF2-40B4-BE49-F238E27FC236}">
                  <a16:creationId xmlns:a16="http://schemas.microsoft.com/office/drawing/2014/main" id="{43B9C033-FE2D-4D4D-1AE3-4B4B4B9427E4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E536D483-34AD-0255-AE29-BE1149D1DDC4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9BA8395C-E49F-C393-4281-4D47478B1F70}"/>
                </a:ext>
              </a:extLst>
            </p:cNvPr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>
                  <a:solidFill>
                    <a:srgbClr val="64728D"/>
                  </a:solidFill>
                  <a:latin typeface="EB Garamond Bold"/>
                </a:rPr>
                <a:t>5</a:t>
              </a:r>
            </a:p>
          </p:txBody>
        </p:sp>
      </p:grpSp>
      <p:sp>
        <p:nvSpPr>
          <p:cNvPr id="16" name="TextBox 27">
            <a:extLst>
              <a:ext uri="{FF2B5EF4-FFF2-40B4-BE49-F238E27FC236}">
                <a16:creationId xmlns:a16="http://schemas.microsoft.com/office/drawing/2014/main" id="{56AAE809-4210-2C43-D897-B46034C44407}"/>
              </a:ext>
            </a:extLst>
          </p:cNvPr>
          <p:cNvSpPr txBox="1"/>
          <p:nvPr/>
        </p:nvSpPr>
        <p:spPr>
          <a:xfrm>
            <a:off x="6116281" y="5418267"/>
            <a:ext cx="2381482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>
                <a:solidFill>
                  <a:srgbClr val="444953"/>
                </a:solidFill>
                <a:latin typeface="EB Garamond Bold"/>
              </a:rPr>
              <a:t>Disgust</a:t>
            </a:r>
          </a:p>
        </p:txBody>
      </p:sp>
      <p:graphicFrame>
        <p:nvGraphicFramePr>
          <p:cNvPr id="17" name="Table 29">
            <a:extLst>
              <a:ext uri="{FF2B5EF4-FFF2-40B4-BE49-F238E27FC236}">
                <a16:creationId xmlns:a16="http://schemas.microsoft.com/office/drawing/2014/main" id="{EC35A926-3497-A685-F2AE-757B4F596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092758"/>
              </p:ext>
            </p:extLst>
          </p:nvPr>
        </p:nvGraphicFramePr>
        <p:xfrm>
          <a:off x="5698798" y="6331908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0.8333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0.1518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1.0000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0.8000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" name="Group 19">
            <a:extLst>
              <a:ext uri="{FF2B5EF4-FFF2-40B4-BE49-F238E27FC236}">
                <a16:creationId xmlns:a16="http://schemas.microsoft.com/office/drawing/2014/main" id="{B481363C-C2F1-6820-F8DB-7CECF3B0E10E}"/>
              </a:ext>
            </a:extLst>
          </p:cNvPr>
          <p:cNvGrpSpPr/>
          <p:nvPr/>
        </p:nvGrpSpPr>
        <p:grpSpPr>
          <a:xfrm>
            <a:off x="15094266" y="4588038"/>
            <a:ext cx="1051128" cy="878100"/>
            <a:chOff x="0" y="0"/>
            <a:chExt cx="1401505" cy="1170800"/>
          </a:xfrm>
        </p:grpSpPr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585A7ABF-BE9B-CBEA-5A91-7CA23933F6CF}"/>
                </a:ext>
              </a:extLst>
            </p:cNvPr>
            <p:cNvGrpSpPr/>
            <p:nvPr/>
          </p:nvGrpSpPr>
          <p:grpSpPr>
            <a:xfrm>
              <a:off x="115352" y="0"/>
              <a:ext cx="1170800" cy="1170800"/>
              <a:chOff x="0" y="0"/>
              <a:chExt cx="1694400" cy="1694400"/>
            </a:xfrm>
          </p:grpSpPr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F17D73D4-B720-8113-1F1D-C18DD3E5F4D6}"/>
                  </a:ext>
                </a:extLst>
              </p:cNvPr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0EF981B9-B497-54BA-C3EA-BACF12146AFB}"/>
                </a:ext>
              </a:extLst>
            </p:cNvPr>
            <p:cNvSpPr txBox="1"/>
            <p:nvPr/>
          </p:nvSpPr>
          <p:spPr>
            <a:xfrm>
              <a:off x="0" y="41434"/>
              <a:ext cx="1401505" cy="107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5260" dirty="0">
                  <a:solidFill>
                    <a:srgbClr val="64728D"/>
                  </a:solidFill>
                  <a:latin typeface="EB Garamond Bold"/>
                </a:rPr>
                <a:t>6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D89179F-5E65-37A6-F87C-B7C68E312707}"/>
              </a:ext>
            </a:extLst>
          </p:cNvPr>
          <p:cNvSpPr txBox="1"/>
          <p:nvPr/>
        </p:nvSpPr>
        <p:spPr>
          <a:xfrm>
            <a:off x="14726813" y="5418267"/>
            <a:ext cx="1786035" cy="6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57">
                <a:solidFill>
                  <a:srgbClr val="444953"/>
                </a:solidFill>
                <a:latin typeface="EB Garamond Bold"/>
              </a:rPr>
              <a:t>Surprise</a:t>
            </a:r>
          </a:p>
        </p:txBody>
      </p:sp>
      <p:graphicFrame>
        <p:nvGraphicFramePr>
          <p:cNvPr id="32" name="Table 30">
            <a:extLst>
              <a:ext uri="{FF2B5EF4-FFF2-40B4-BE49-F238E27FC236}">
                <a16:creationId xmlns:a16="http://schemas.microsoft.com/office/drawing/2014/main" id="{D7D4AA83-D39A-DEDC-E2ED-8361A48AA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193998"/>
              </p:ext>
            </p:extLst>
          </p:nvPr>
        </p:nvGraphicFramePr>
        <p:xfrm>
          <a:off x="14017199" y="6331908"/>
          <a:ext cx="3216450" cy="2397571"/>
        </p:xfrm>
        <a:graphic>
          <a:graphicData uri="http://schemas.openxmlformats.org/drawingml/2006/table">
            <a:tbl>
              <a:tblPr/>
              <a:tblGrid>
                <a:gridCol w="16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83"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>
                          <a:solidFill>
                            <a:srgbClr val="000000"/>
                          </a:solidFill>
                          <a:latin typeface="Arial Bold"/>
                        </a:rPr>
                        <a:t>Metric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2"/>
                        </a:lnSpc>
                        <a:defRPr/>
                      </a:pPr>
                      <a:r>
                        <a:rPr lang="en-US" sz="2630" dirty="0">
                          <a:solidFill>
                            <a:srgbClr val="000000"/>
                          </a:solidFill>
                          <a:latin typeface="Arial Bold"/>
                        </a:rPr>
                        <a:t>Value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Accuracy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0.7778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Loss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0.1768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1.0000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>
                          <a:solidFill>
                            <a:srgbClr val="000000"/>
                          </a:solidFill>
                          <a:latin typeface="EB Garamond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54" dirty="0">
                          <a:solidFill>
                            <a:srgbClr val="000000"/>
                          </a:solidFill>
                          <a:latin typeface="EB Garamond"/>
                        </a:rPr>
                        <a:t>0.7143</a:t>
                      </a:r>
                      <a:endParaRPr lang="en-US" sz="1100" dirty="0"/>
                    </a:p>
                  </a:txBody>
                  <a:tcPr marL="0" marR="0" marT="0" marB="0" anchor="ctr">
                    <a:lnL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284" cap="flat" cmpd="sng" algn="ctr">
                      <a:solidFill>
                        <a:srgbClr val="E48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47F59B3-1DBD-D7A2-7E81-2C0478CF3E67}"/>
              </a:ext>
            </a:extLst>
          </p:cNvPr>
          <p:cNvSpPr txBox="1"/>
          <p:nvPr/>
        </p:nvSpPr>
        <p:spPr>
          <a:xfrm>
            <a:off x="16840234" y="9501330"/>
            <a:ext cx="54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236387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" y="7213"/>
            <a:ext cx="18288006" cy="10287000"/>
          </a:xfrm>
          <a:custGeom>
            <a:avLst/>
            <a:gdLst/>
            <a:ahLst/>
            <a:cxnLst/>
            <a:rect l="l" t="t" r="r" b="b"/>
            <a:pathLst>
              <a:path w="18288006" h="10287000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r="-217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3593536" y="-1488400"/>
            <a:ext cx="6334534" cy="4206494"/>
          </a:xfrm>
          <a:custGeom>
            <a:avLst/>
            <a:gdLst/>
            <a:ahLst/>
            <a:cxnLst/>
            <a:rect l="l" t="t" r="r" b="b"/>
            <a:pathLst>
              <a:path w="6334534" h="4206494">
                <a:moveTo>
                  <a:pt x="6334534" y="0"/>
                </a:moveTo>
                <a:lnTo>
                  <a:pt x="0" y="0"/>
                </a:lnTo>
                <a:lnTo>
                  <a:pt x="0" y="4206494"/>
                </a:lnTo>
                <a:lnTo>
                  <a:pt x="6334534" y="4206494"/>
                </a:lnTo>
                <a:lnTo>
                  <a:pt x="63345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69914" y="6672050"/>
            <a:ext cx="4055732" cy="4206494"/>
          </a:xfrm>
          <a:custGeom>
            <a:avLst/>
            <a:gdLst/>
            <a:ahLst/>
            <a:cxnLst/>
            <a:rect l="l" t="t" r="r" b="b"/>
            <a:pathLst>
              <a:path w="4055732" h="4206494">
                <a:moveTo>
                  <a:pt x="4055732" y="0"/>
                </a:moveTo>
                <a:lnTo>
                  <a:pt x="0" y="0"/>
                </a:lnTo>
                <a:lnTo>
                  <a:pt x="0" y="4206494"/>
                </a:lnTo>
                <a:lnTo>
                  <a:pt x="4055732" y="4206494"/>
                </a:lnTo>
                <a:lnTo>
                  <a:pt x="405573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0385" flipH="1">
            <a:off x="-3126954" y="5375350"/>
            <a:ext cx="8517150" cy="9273304"/>
          </a:xfrm>
          <a:custGeom>
            <a:avLst/>
            <a:gdLst/>
            <a:ahLst/>
            <a:cxnLst/>
            <a:rect l="l" t="t" r="r" b="b"/>
            <a:pathLst>
              <a:path w="8517150" h="9273304">
                <a:moveTo>
                  <a:pt x="8517150" y="0"/>
                </a:moveTo>
                <a:lnTo>
                  <a:pt x="0" y="0"/>
                </a:lnTo>
                <a:lnTo>
                  <a:pt x="0" y="9273304"/>
                </a:lnTo>
                <a:lnTo>
                  <a:pt x="8517150" y="9273304"/>
                </a:lnTo>
                <a:lnTo>
                  <a:pt x="85171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 flipH="1">
            <a:off x="435144" y="-1735690"/>
            <a:ext cx="2348264" cy="2203382"/>
          </a:xfrm>
          <a:custGeom>
            <a:avLst/>
            <a:gdLst/>
            <a:ahLst/>
            <a:cxnLst/>
            <a:rect l="l" t="t" r="r" b="b"/>
            <a:pathLst>
              <a:path w="2348264" h="2203382">
                <a:moveTo>
                  <a:pt x="2348264" y="0"/>
                </a:moveTo>
                <a:lnTo>
                  <a:pt x="0" y="0"/>
                </a:lnTo>
                <a:lnTo>
                  <a:pt x="0" y="2203382"/>
                </a:lnTo>
                <a:lnTo>
                  <a:pt x="2348264" y="2203382"/>
                </a:lnTo>
                <a:lnTo>
                  <a:pt x="234826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7553886" y="5462246"/>
            <a:ext cx="2087750" cy="1923800"/>
          </a:xfrm>
          <a:custGeom>
            <a:avLst/>
            <a:gdLst/>
            <a:ahLst/>
            <a:cxnLst/>
            <a:rect l="l" t="t" r="r" b="b"/>
            <a:pathLst>
              <a:path w="2087750" h="1923800">
                <a:moveTo>
                  <a:pt x="2087750" y="0"/>
                </a:moveTo>
                <a:lnTo>
                  <a:pt x="0" y="0"/>
                </a:lnTo>
                <a:lnTo>
                  <a:pt x="0" y="1923800"/>
                </a:lnTo>
                <a:lnTo>
                  <a:pt x="2087750" y="1923800"/>
                </a:lnTo>
                <a:lnTo>
                  <a:pt x="208775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1425" y="971950"/>
            <a:ext cx="15225150" cy="97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44953"/>
                </a:solidFill>
                <a:latin typeface="EB Garamond Bold"/>
              </a:rPr>
              <a:t>This thesis aims to: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17332" y="2593340"/>
            <a:ext cx="14452582" cy="1113790"/>
            <a:chOff x="0" y="0"/>
            <a:chExt cx="19270109" cy="1485053"/>
          </a:xfrm>
        </p:grpSpPr>
        <p:sp>
          <p:nvSpPr>
            <p:cNvPr id="10" name="TextBox 10"/>
            <p:cNvSpPr txBox="1"/>
            <p:nvPr/>
          </p:nvSpPr>
          <p:spPr>
            <a:xfrm>
              <a:off x="1468258" y="-85725"/>
              <a:ext cx="17801851" cy="1570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>
                  <a:solidFill>
                    <a:srgbClr val="444953"/>
                  </a:solidFill>
                  <a:latin typeface="Arimo"/>
                </a:rPr>
                <a:t>Develop a deep learning model capable of distinguishing between authentic and deepfake videos.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88443" y="293690"/>
              <a:ext cx="897673" cy="897673"/>
              <a:chOff x="0" y="0"/>
              <a:chExt cx="1694400" cy="1694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332761"/>
              <a:ext cx="1074558" cy="819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9"/>
                </a:lnSpc>
              </a:pPr>
              <a:r>
                <a:rPr lang="en-US" sz="4033">
                  <a:solidFill>
                    <a:srgbClr val="64728D"/>
                  </a:solidFill>
                  <a:latin typeface="EB Garamond Bold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17332" y="4431030"/>
            <a:ext cx="14452582" cy="1113790"/>
            <a:chOff x="0" y="0"/>
            <a:chExt cx="19270109" cy="1485053"/>
          </a:xfrm>
        </p:grpSpPr>
        <p:sp>
          <p:nvSpPr>
            <p:cNvPr id="15" name="TextBox 15"/>
            <p:cNvSpPr txBox="1"/>
            <p:nvPr/>
          </p:nvSpPr>
          <p:spPr>
            <a:xfrm>
              <a:off x="1468258" y="-85725"/>
              <a:ext cx="17801851" cy="1570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>
                  <a:solidFill>
                    <a:srgbClr val="444953"/>
                  </a:solidFill>
                  <a:latin typeface="Arimo"/>
                </a:rPr>
                <a:t>Exploit previously developed emotion recognition models to identify emotions exhibited by the subjects in real and deepfake videos.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88443" y="293690"/>
              <a:ext cx="897673" cy="897673"/>
              <a:chOff x="0" y="0"/>
              <a:chExt cx="1694400" cy="1694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332761"/>
              <a:ext cx="1074558" cy="819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9"/>
                </a:lnSpc>
              </a:pPr>
              <a:r>
                <a:rPr lang="en-US" sz="4033">
                  <a:solidFill>
                    <a:srgbClr val="64728D"/>
                  </a:solidFill>
                  <a:latin typeface="EB Garamond Bold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17332" y="6268720"/>
            <a:ext cx="14452582" cy="1113790"/>
            <a:chOff x="0" y="0"/>
            <a:chExt cx="19270109" cy="1485053"/>
          </a:xfrm>
        </p:grpSpPr>
        <p:sp>
          <p:nvSpPr>
            <p:cNvPr id="20" name="TextBox 20"/>
            <p:cNvSpPr txBox="1"/>
            <p:nvPr/>
          </p:nvSpPr>
          <p:spPr>
            <a:xfrm>
              <a:off x="1468258" y="-85725"/>
              <a:ext cx="17801851" cy="1570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>
                  <a:solidFill>
                    <a:srgbClr val="444953"/>
                  </a:solidFill>
                  <a:latin typeface="Arimo"/>
                </a:rPr>
                <a:t>Assess the ability of deepfake generation techniques to accurately replicate human emotions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88443" y="293690"/>
              <a:ext cx="897673" cy="897673"/>
              <a:chOff x="0" y="0"/>
              <a:chExt cx="1694400" cy="1694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0" y="332761"/>
              <a:ext cx="1074558" cy="819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9"/>
                </a:lnSpc>
              </a:pPr>
              <a:r>
                <a:rPr lang="en-US" sz="4033">
                  <a:solidFill>
                    <a:srgbClr val="64728D"/>
                  </a:solidFill>
                  <a:latin typeface="EB Garamond Bold"/>
                </a:rPr>
                <a:t>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17332" y="8106410"/>
            <a:ext cx="14452582" cy="1113790"/>
            <a:chOff x="0" y="0"/>
            <a:chExt cx="19270109" cy="1485053"/>
          </a:xfrm>
        </p:grpSpPr>
        <p:sp>
          <p:nvSpPr>
            <p:cNvPr id="25" name="TextBox 25"/>
            <p:cNvSpPr txBox="1"/>
            <p:nvPr/>
          </p:nvSpPr>
          <p:spPr>
            <a:xfrm>
              <a:off x="1468258" y="-85725"/>
              <a:ext cx="17801851" cy="1570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>
                  <a:solidFill>
                    <a:srgbClr val="444953"/>
                  </a:solidFill>
                  <a:latin typeface="Arimo"/>
                </a:rPr>
                <a:t>Observe the model’s ability to detect deepfake videos exhibiting different major emotions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8443" y="293690"/>
              <a:ext cx="897673" cy="897673"/>
              <a:chOff x="0" y="0"/>
              <a:chExt cx="1694400" cy="1694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94434" cy="1694434"/>
              </a:xfrm>
              <a:custGeom>
                <a:avLst/>
                <a:gdLst/>
                <a:ahLst/>
                <a:cxnLst/>
                <a:rect l="l" t="t" r="r" b="b"/>
                <a:pathLst>
                  <a:path w="1694434" h="1694434">
                    <a:moveTo>
                      <a:pt x="0" y="847217"/>
                    </a:moveTo>
                    <a:cubicBezTo>
                      <a:pt x="0" y="379349"/>
                      <a:pt x="379349" y="0"/>
                      <a:pt x="847217" y="0"/>
                    </a:cubicBezTo>
                    <a:cubicBezTo>
                      <a:pt x="1315085" y="0"/>
                      <a:pt x="1694434" y="379349"/>
                      <a:pt x="1694434" y="847217"/>
                    </a:cubicBezTo>
                    <a:cubicBezTo>
                      <a:pt x="1694434" y="1315085"/>
                      <a:pt x="1315085" y="1694434"/>
                      <a:pt x="847217" y="1694434"/>
                    </a:cubicBezTo>
                    <a:cubicBezTo>
                      <a:pt x="379349" y="1694434"/>
                      <a:pt x="0" y="1315085"/>
                      <a:pt x="0" y="847217"/>
                    </a:cubicBezTo>
                    <a:close/>
                  </a:path>
                </a:pathLst>
              </a:custGeom>
              <a:solidFill>
                <a:srgbClr val="8C96AA">
                  <a:alpha val="21569"/>
                </a:srgbClr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0" y="332761"/>
              <a:ext cx="1074558" cy="819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9"/>
                </a:lnSpc>
              </a:pPr>
              <a:r>
                <a:rPr lang="en-US" sz="4033">
                  <a:solidFill>
                    <a:srgbClr val="64728D"/>
                  </a:solidFill>
                  <a:latin typeface="EB Garamond Bold"/>
                </a:rPr>
                <a:t>4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A198EF0-5BDF-B8B6-2A81-8F7014C0210F}"/>
              </a:ext>
            </a:extLst>
          </p:cNvPr>
          <p:cNvSpPr txBox="1"/>
          <p:nvPr/>
        </p:nvSpPr>
        <p:spPr>
          <a:xfrm>
            <a:off x="16929450" y="9501330"/>
            <a:ext cx="45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EB Garamond" panose="00000500000000000000" pitchFamily="2" charset="0"/>
                <a:ea typeface="EB Garamond" panose="00000500000000000000" pitchFamily="2" charset="0"/>
                <a:cs typeface="Arimo" panose="020B0604020202020204" charset="0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2794</Words>
  <Application>Microsoft Office PowerPoint</Application>
  <PresentationFormat>Custom</PresentationFormat>
  <Paragraphs>930</Paragraphs>
  <Slides>81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Calibri</vt:lpstr>
      <vt:lpstr>Arimo Bold</vt:lpstr>
      <vt:lpstr>EB Garamond Bold</vt:lpstr>
      <vt:lpstr>Canva Sans Bold</vt:lpstr>
      <vt:lpstr>Arial Bold</vt:lpstr>
      <vt:lpstr>Cambria Math</vt:lpstr>
      <vt:lpstr>EB Garamond</vt:lpstr>
      <vt:lpstr>Canva Sans</vt:lpstr>
      <vt:lpstr>Arimo Italics</vt:lpstr>
      <vt:lpstr>Arial</vt:lpstr>
      <vt:lpstr>EB Garamond Semi-Bold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Defense Slides.gslides</dc:title>
  <dc:creator>Zeina Hezzah</dc:creator>
  <cp:lastModifiedBy>Zeina Hezzah</cp:lastModifiedBy>
  <cp:revision>22</cp:revision>
  <dcterms:created xsi:type="dcterms:W3CDTF">2006-08-16T00:00:00Z</dcterms:created>
  <dcterms:modified xsi:type="dcterms:W3CDTF">2024-06-08T06:12:29Z</dcterms:modified>
  <dc:identifier>DAGGbjLOps0</dc:identifier>
</cp:coreProperties>
</file>